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4"/>
  </p:notesMasterIdLst>
  <p:sldIdLst>
    <p:sldId id="270" r:id="rId2"/>
    <p:sldId id="271" r:id="rId3"/>
  </p:sldIdLst>
  <p:sldSz cx="7775575" cy="10907713"/>
  <p:notesSz cx="6797675" cy="9926638"/>
  <p:defaultTex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5">
          <p15:clr>
            <a:srgbClr val="A4A3A4"/>
          </p15:clr>
        </p15:guide>
        <p15:guide id="2" pos="244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2"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4901"/>
    <a:srgbClr val="F1883B"/>
    <a:srgbClr val="FFFFCC"/>
    <a:srgbClr val="EF6536"/>
    <a:srgbClr val="FF787D"/>
    <a:srgbClr val="CCFFFF"/>
    <a:srgbClr val="CCECFF"/>
    <a:srgbClr val="E9CFFF"/>
    <a:srgbClr val="534002"/>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90" autoAdjust="0"/>
    <p:restoredTop sz="94660"/>
  </p:normalViewPr>
  <p:slideViewPr>
    <p:cSldViewPr snapToGrid="0">
      <p:cViewPr>
        <p:scale>
          <a:sx n="71" d="100"/>
          <a:sy n="71" d="100"/>
        </p:scale>
        <p:origin x="2501" y="-1013"/>
      </p:cViewPr>
      <p:guideLst>
        <p:guide orient="horz" pos="3435"/>
        <p:guide pos="24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5658" cy="498055"/>
          </a:xfrm>
          <a:prstGeom prst="rect">
            <a:avLst/>
          </a:prstGeom>
        </p:spPr>
        <p:txBody>
          <a:bodyPr vert="horz" lIns="91445" tIns="45723" rIns="91445" bIns="45723" rtlCol="0"/>
          <a:lstStyle>
            <a:lvl1pPr algn="l">
              <a:defRPr sz="1100"/>
            </a:lvl1pPr>
          </a:lstStyle>
          <a:p>
            <a:endParaRPr kumimoji="1" lang="ja-JP" altLang="en-US"/>
          </a:p>
        </p:txBody>
      </p:sp>
      <p:sp>
        <p:nvSpPr>
          <p:cNvPr id="3" name="日付プレースホルダー 2"/>
          <p:cNvSpPr>
            <a:spLocks noGrp="1"/>
          </p:cNvSpPr>
          <p:nvPr>
            <p:ph type="dt" idx="1"/>
          </p:nvPr>
        </p:nvSpPr>
        <p:spPr>
          <a:xfrm>
            <a:off x="3850447" y="0"/>
            <a:ext cx="2945658" cy="498055"/>
          </a:xfrm>
          <a:prstGeom prst="rect">
            <a:avLst/>
          </a:prstGeom>
        </p:spPr>
        <p:txBody>
          <a:bodyPr vert="horz" lIns="91445" tIns="45723" rIns="91445" bIns="45723" rtlCol="0"/>
          <a:lstStyle>
            <a:lvl1pPr algn="r">
              <a:defRPr sz="1100"/>
            </a:lvl1pPr>
          </a:lstStyle>
          <a:p>
            <a:fld id="{70F99883-74AE-4A2C-81B7-5B86A08198C0}" type="datetimeFigureOut">
              <a:rPr kumimoji="1" lang="ja-JP" altLang="en-US" smtClean="0"/>
              <a:t>2024/11/24</a:t>
            </a:fld>
            <a:endParaRPr kumimoji="1" lang="ja-JP" altLang="en-US"/>
          </a:p>
        </p:txBody>
      </p:sp>
      <p:sp>
        <p:nvSpPr>
          <p:cNvPr id="4" name="スライド イメージ プレースホルダー 3"/>
          <p:cNvSpPr>
            <a:spLocks noGrp="1" noRot="1" noChangeAspect="1"/>
          </p:cNvSpPr>
          <p:nvPr>
            <p:ph type="sldImg" idx="2"/>
          </p:nvPr>
        </p:nvSpPr>
        <p:spPr>
          <a:xfrm>
            <a:off x="2205038" y="1239838"/>
            <a:ext cx="2387600" cy="3351212"/>
          </a:xfrm>
          <a:prstGeom prst="rect">
            <a:avLst/>
          </a:prstGeom>
          <a:noFill/>
          <a:ln w="12700">
            <a:solidFill>
              <a:prstClr val="black"/>
            </a:solidFill>
          </a:ln>
        </p:spPr>
        <p:txBody>
          <a:bodyPr vert="horz" lIns="91445" tIns="45723" rIns="91445" bIns="45723" rtlCol="0" anchor="ctr"/>
          <a:lstStyle/>
          <a:p>
            <a:endParaRPr lang="ja-JP" altLang="en-US"/>
          </a:p>
        </p:txBody>
      </p:sp>
      <p:sp>
        <p:nvSpPr>
          <p:cNvPr id="5" name="ノート プレースホルダー 4"/>
          <p:cNvSpPr>
            <a:spLocks noGrp="1"/>
          </p:cNvSpPr>
          <p:nvPr>
            <p:ph type="body" sz="quarter" idx="3"/>
          </p:nvPr>
        </p:nvSpPr>
        <p:spPr>
          <a:xfrm>
            <a:off x="679768" y="4777196"/>
            <a:ext cx="5438140" cy="3908613"/>
          </a:xfrm>
          <a:prstGeom prst="rect">
            <a:avLst/>
          </a:prstGeom>
        </p:spPr>
        <p:txBody>
          <a:bodyPr vert="horz" lIns="91445" tIns="45723" rIns="91445" bIns="4572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28587"/>
            <a:ext cx="2945658" cy="498054"/>
          </a:xfrm>
          <a:prstGeom prst="rect">
            <a:avLst/>
          </a:prstGeom>
        </p:spPr>
        <p:txBody>
          <a:bodyPr vert="horz" lIns="91445" tIns="45723" rIns="91445" bIns="45723"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50447" y="9428587"/>
            <a:ext cx="2945658" cy="498054"/>
          </a:xfrm>
          <a:prstGeom prst="rect">
            <a:avLst/>
          </a:prstGeom>
        </p:spPr>
        <p:txBody>
          <a:bodyPr vert="horz" lIns="91445" tIns="45723" rIns="91445" bIns="45723" rtlCol="0" anchor="b"/>
          <a:lstStyle>
            <a:lvl1pPr algn="r">
              <a:defRPr sz="1100"/>
            </a:lvl1pPr>
          </a:lstStyle>
          <a:p>
            <a:fld id="{ACD93CC5-A9B8-46A1-B8C3-70AA73E05DA2}" type="slidenum">
              <a:rPr kumimoji="1" lang="ja-JP" altLang="en-US" smtClean="0"/>
              <a:t>‹#›</a:t>
            </a:fld>
            <a:endParaRPr kumimoji="1" lang="ja-JP" altLang="en-US"/>
          </a:p>
        </p:txBody>
      </p:sp>
    </p:spTree>
    <p:extLst>
      <p:ext uri="{BB962C8B-B14F-4D97-AF65-F5344CB8AC3E}">
        <p14:creationId xmlns:p14="http://schemas.microsoft.com/office/powerpoint/2010/main" val="3670022972"/>
      </p:ext>
    </p:extLst>
  </p:cSld>
  <p:clrMap bg1="lt1" tx1="dk1" bg2="lt2" tx2="dk2" accent1="accent1" accent2="accent2" accent3="accent3" accent4="accent4" accent5="accent5" accent6="accent6" hlink="hlink" folHlink="folHlink"/>
  <p:notesStyle>
    <a:lvl1pPr marL="0" algn="l" defTabSz="1019007" rtl="0" eaLnBrk="1" latinLnBrk="0" hangingPunct="1">
      <a:defRPr kumimoji="1" sz="1337" kern="1200">
        <a:solidFill>
          <a:schemeClr val="tx1"/>
        </a:solidFill>
        <a:latin typeface="+mn-lt"/>
        <a:ea typeface="+mn-ea"/>
        <a:cs typeface="+mn-cs"/>
      </a:defRPr>
    </a:lvl1pPr>
    <a:lvl2pPr marL="509504" algn="l" defTabSz="1019007" rtl="0" eaLnBrk="1" latinLnBrk="0" hangingPunct="1">
      <a:defRPr kumimoji="1" sz="1337" kern="1200">
        <a:solidFill>
          <a:schemeClr val="tx1"/>
        </a:solidFill>
        <a:latin typeface="+mn-lt"/>
        <a:ea typeface="+mn-ea"/>
        <a:cs typeface="+mn-cs"/>
      </a:defRPr>
    </a:lvl2pPr>
    <a:lvl3pPr marL="1019007" algn="l" defTabSz="1019007" rtl="0" eaLnBrk="1" latinLnBrk="0" hangingPunct="1">
      <a:defRPr kumimoji="1" sz="1337" kern="1200">
        <a:solidFill>
          <a:schemeClr val="tx1"/>
        </a:solidFill>
        <a:latin typeface="+mn-lt"/>
        <a:ea typeface="+mn-ea"/>
        <a:cs typeface="+mn-cs"/>
      </a:defRPr>
    </a:lvl3pPr>
    <a:lvl4pPr marL="1528511" algn="l" defTabSz="1019007" rtl="0" eaLnBrk="1" latinLnBrk="0" hangingPunct="1">
      <a:defRPr kumimoji="1" sz="1337" kern="1200">
        <a:solidFill>
          <a:schemeClr val="tx1"/>
        </a:solidFill>
        <a:latin typeface="+mn-lt"/>
        <a:ea typeface="+mn-ea"/>
        <a:cs typeface="+mn-cs"/>
      </a:defRPr>
    </a:lvl4pPr>
    <a:lvl5pPr marL="2038015" algn="l" defTabSz="1019007" rtl="0" eaLnBrk="1" latinLnBrk="0" hangingPunct="1">
      <a:defRPr kumimoji="1" sz="1337" kern="1200">
        <a:solidFill>
          <a:schemeClr val="tx1"/>
        </a:solidFill>
        <a:latin typeface="+mn-lt"/>
        <a:ea typeface="+mn-ea"/>
        <a:cs typeface="+mn-cs"/>
      </a:defRPr>
    </a:lvl5pPr>
    <a:lvl6pPr marL="2547518" algn="l" defTabSz="1019007" rtl="0" eaLnBrk="1" latinLnBrk="0" hangingPunct="1">
      <a:defRPr kumimoji="1" sz="1337" kern="1200">
        <a:solidFill>
          <a:schemeClr val="tx1"/>
        </a:solidFill>
        <a:latin typeface="+mn-lt"/>
        <a:ea typeface="+mn-ea"/>
        <a:cs typeface="+mn-cs"/>
      </a:defRPr>
    </a:lvl6pPr>
    <a:lvl7pPr marL="3057022" algn="l" defTabSz="1019007" rtl="0" eaLnBrk="1" latinLnBrk="0" hangingPunct="1">
      <a:defRPr kumimoji="1" sz="1337" kern="1200">
        <a:solidFill>
          <a:schemeClr val="tx1"/>
        </a:solidFill>
        <a:latin typeface="+mn-lt"/>
        <a:ea typeface="+mn-ea"/>
        <a:cs typeface="+mn-cs"/>
      </a:defRPr>
    </a:lvl7pPr>
    <a:lvl8pPr marL="3566526" algn="l" defTabSz="1019007" rtl="0" eaLnBrk="1" latinLnBrk="0" hangingPunct="1">
      <a:defRPr kumimoji="1" sz="1337" kern="1200">
        <a:solidFill>
          <a:schemeClr val="tx1"/>
        </a:solidFill>
        <a:latin typeface="+mn-lt"/>
        <a:ea typeface="+mn-ea"/>
        <a:cs typeface="+mn-cs"/>
      </a:defRPr>
    </a:lvl8pPr>
    <a:lvl9pPr marL="4076029" algn="l" defTabSz="1019007" rtl="0" eaLnBrk="1" latinLnBrk="0" hangingPunct="1">
      <a:defRPr kumimoji="1" sz="133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83168" y="1785129"/>
            <a:ext cx="6609239" cy="3797500"/>
          </a:xfrm>
          <a:prstGeom prst="rect">
            <a:avLst/>
          </a:prstGeom>
        </p:spPr>
        <p:txBody>
          <a:bodyPr anchor="b"/>
          <a:lstStyle>
            <a:lvl1pPr algn="ctr">
              <a:defRPr sz="5102"/>
            </a:lvl1pPr>
          </a:lstStyle>
          <a:p>
            <a:r>
              <a:rPr lang="ja-JP" altLang="en-US"/>
              <a:t>マスター タイトルの書式設定</a:t>
            </a:r>
            <a:endParaRPr lang="en-US" dirty="0"/>
          </a:p>
        </p:txBody>
      </p:sp>
      <p:sp>
        <p:nvSpPr>
          <p:cNvPr id="3" name="Subtitle 2"/>
          <p:cNvSpPr>
            <a:spLocks noGrp="1"/>
          </p:cNvSpPr>
          <p:nvPr>
            <p:ph type="subTitle" idx="1"/>
          </p:nvPr>
        </p:nvSpPr>
        <p:spPr>
          <a:xfrm>
            <a:off x="971947" y="5729075"/>
            <a:ext cx="5831681" cy="2633505"/>
          </a:xfrm>
          <a:prstGeom prst="rect">
            <a:avLst/>
          </a:prstGeom>
        </p:spPr>
        <p:txBody>
          <a:bodyPr/>
          <a:lstStyle>
            <a:lvl1pPr marL="0" indent="0" algn="ctr">
              <a:buNone/>
              <a:defRPr sz="2041"/>
            </a:lvl1pPr>
            <a:lvl2pPr marL="388757" indent="0" algn="ctr">
              <a:buNone/>
              <a:defRPr sz="1701"/>
            </a:lvl2pPr>
            <a:lvl3pPr marL="777514" indent="0" algn="ctr">
              <a:buNone/>
              <a:defRPr sz="1531"/>
            </a:lvl3pPr>
            <a:lvl4pPr marL="1166271" indent="0" algn="ctr">
              <a:buNone/>
              <a:defRPr sz="1360"/>
            </a:lvl4pPr>
            <a:lvl5pPr marL="1555029" indent="0" algn="ctr">
              <a:buNone/>
              <a:defRPr sz="1360"/>
            </a:lvl5pPr>
            <a:lvl6pPr marL="1943786" indent="0" algn="ctr">
              <a:buNone/>
              <a:defRPr sz="1360"/>
            </a:lvl6pPr>
            <a:lvl7pPr marL="2332543" indent="0" algn="ctr">
              <a:buNone/>
              <a:defRPr sz="1360"/>
            </a:lvl7pPr>
            <a:lvl8pPr marL="2721300" indent="0" algn="ctr">
              <a:buNone/>
              <a:defRPr sz="1360"/>
            </a:lvl8pPr>
            <a:lvl9pPr marL="3110057" indent="0" algn="ctr">
              <a:buNone/>
              <a:defRPr sz="136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94A3B7E-DD21-4048-88F3-59665D8E8CDB}" type="datetimeFigureOut">
              <a:rPr lang="en-US">
                <a:solidFill>
                  <a:prstClr val="black">
                    <a:tint val="75000"/>
                  </a:prstClr>
                </a:solidFill>
              </a:rPr>
              <a:pPr>
                <a:defRPr/>
              </a:pPr>
              <a:t>11/24/2024</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84903F17-9641-4B84-A974-7D55D06F189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10892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4988" y="2903538"/>
            <a:ext cx="6705600" cy="692150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57294DBB-917B-4186-A703-7409F7CF8E54}" type="datetimeFigureOut">
              <a:rPr lang="en-US">
                <a:solidFill>
                  <a:prstClr val="black">
                    <a:tint val="75000"/>
                  </a:prstClr>
                </a:solidFill>
              </a:rPr>
              <a:pPr>
                <a:defRPr/>
              </a:pPr>
              <a:t>11/24/2024</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552B72EE-4B45-425F-B500-026DA88CB7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23652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4396" y="580735"/>
            <a:ext cx="1676608" cy="9243783"/>
          </a:xfrm>
          <a:prstGeom prst="rect">
            <a:avLst/>
          </a:prstGeo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4571" y="580735"/>
            <a:ext cx="4932630" cy="924378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C64D20DD-EE55-4DDE-BB8B-8D151B9371C9}" type="datetimeFigureOut">
              <a:rPr lang="en-US">
                <a:solidFill>
                  <a:prstClr val="black">
                    <a:tint val="75000"/>
                  </a:prstClr>
                </a:solidFill>
              </a:rPr>
              <a:pPr>
                <a:defRPr/>
              </a:pPr>
              <a:t>11/24/2024</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EF60586A-009D-4946-86B1-6BEB0D580B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5280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34988" y="2903538"/>
            <a:ext cx="6705600" cy="6921500"/>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AE7DE13-46BE-4B37-9FBB-8FA2A87D7224}" type="datetimeFigureOut">
              <a:rPr lang="en-US">
                <a:solidFill>
                  <a:prstClr val="black">
                    <a:tint val="75000"/>
                  </a:prstClr>
                </a:solidFill>
              </a:rPr>
              <a:pPr>
                <a:defRPr/>
              </a:pPr>
              <a:t>11/24/2024</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9A7FC707-0A99-4B85-9C38-B64E72987C1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55207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0522" y="2719357"/>
            <a:ext cx="6706433" cy="4537305"/>
          </a:xfrm>
          <a:prstGeom prst="rect">
            <a:avLst/>
          </a:prstGeom>
        </p:spPr>
        <p:txBody>
          <a:bodyPr anchor="b"/>
          <a:lstStyle>
            <a:lvl1pPr>
              <a:defRPr sz="5102"/>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30522" y="7299586"/>
            <a:ext cx="6706433" cy="2386061"/>
          </a:xfrm>
          <a:prstGeom prst="rect">
            <a:avLst/>
          </a:prstGeom>
        </p:spPr>
        <p:txBody>
          <a:bodyPr/>
          <a:lstStyle>
            <a:lvl1pPr marL="0" indent="0">
              <a:buNone/>
              <a:defRPr sz="2041">
                <a:solidFill>
                  <a:schemeClr val="tx1"/>
                </a:solidFill>
              </a:defRPr>
            </a:lvl1pPr>
            <a:lvl2pPr marL="388757" indent="0">
              <a:buNone/>
              <a:defRPr sz="1701">
                <a:solidFill>
                  <a:schemeClr val="tx1">
                    <a:tint val="75000"/>
                  </a:schemeClr>
                </a:solidFill>
              </a:defRPr>
            </a:lvl2pPr>
            <a:lvl3pPr marL="777514" indent="0">
              <a:buNone/>
              <a:defRPr sz="1531">
                <a:solidFill>
                  <a:schemeClr val="tx1">
                    <a:tint val="75000"/>
                  </a:schemeClr>
                </a:solidFill>
              </a:defRPr>
            </a:lvl3pPr>
            <a:lvl4pPr marL="1166271" indent="0">
              <a:buNone/>
              <a:defRPr sz="1360">
                <a:solidFill>
                  <a:schemeClr val="tx1">
                    <a:tint val="75000"/>
                  </a:schemeClr>
                </a:solidFill>
              </a:defRPr>
            </a:lvl4pPr>
            <a:lvl5pPr marL="1555029" indent="0">
              <a:buNone/>
              <a:defRPr sz="1360">
                <a:solidFill>
                  <a:schemeClr val="tx1">
                    <a:tint val="75000"/>
                  </a:schemeClr>
                </a:solidFill>
              </a:defRPr>
            </a:lvl5pPr>
            <a:lvl6pPr marL="1943786" indent="0">
              <a:buNone/>
              <a:defRPr sz="1360">
                <a:solidFill>
                  <a:schemeClr val="tx1">
                    <a:tint val="75000"/>
                  </a:schemeClr>
                </a:solidFill>
              </a:defRPr>
            </a:lvl6pPr>
            <a:lvl7pPr marL="2332543" indent="0">
              <a:buNone/>
              <a:defRPr sz="1360">
                <a:solidFill>
                  <a:schemeClr val="tx1">
                    <a:tint val="75000"/>
                  </a:schemeClr>
                </a:solidFill>
              </a:defRPr>
            </a:lvl7pPr>
            <a:lvl8pPr marL="2721300" indent="0">
              <a:buNone/>
              <a:defRPr sz="1360">
                <a:solidFill>
                  <a:schemeClr val="tx1">
                    <a:tint val="75000"/>
                  </a:schemeClr>
                </a:solidFill>
              </a:defRPr>
            </a:lvl8pPr>
            <a:lvl9pPr marL="3110057" indent="0">
              <a:buNone/>
              <a:defRPr sz="136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8184D596-71CB-401C-BE2A-FF96587D8E95}" type="datetimeFigureOut">
              <a:rPr lang="en-US">
                <a:solidFill>
                  <a:prstClr val="black">
                    <a:tint val="75000"/>
                  </a:prstClr>
                </a:solidFill>
              </a:rPr>
              <a:pPr>
                <a:defRPr/>
              </a:pPr>
              <a:t>11/24/2024</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3D9CCBC2-8C21-4C9A-A2A0-C4F7CFD13B6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92403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34571" y="2903673"/>
            <a:ext cx="3304619" cy="6920844"/>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936385" y="2903673"/>
            <a:ext cx="3304619" cy="6920844"/>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B73FDC24-657B-46BD-9F76-F6EB56EE60B7}" type="datetimeFigureOut">
              <a:rPr lang="en-US">
                <a:solidFill>
                  <a:prstClr val="black">
                    <a:tint val="75000"/>
                  </a:prstClr>
                </a:solidFill>
              </a:rPr>
              <a:pPr>
                <a:defRPr/>
              </a:pPr>
              <a:t>11/24/2024</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0B8B99DA-1B7B-4D03-B44C-EA0B6BFD2A8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63169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5584" y="580737"/>
            <a:ext cx="6706433" cy="2108320"/>
          </a:xfrm>
          <a:prstGeom prst="rect">
            <a:avLst/>
          </a:prstGeo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5584" y="2673905"/>
            <a:ext cx="3289432" cy="1310440"/>
          </a:xfrm>
          <a:prstGeom prst="rect">
            <a:avLst/>
          </a:prstGeo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4" name="Content Placeholder 3"/>
          <p:cNvSpPr>
            <a:spLocks noGrp="1"/>
          </p:cNvSpPr>
          <p:nvPr>
            <p:ph sz="half" idx="2"/>
          </p:nvPr>
        </p:nvSpPr>
        <p:spPr>
          <a:xfrm>
            <a:off x="535584" y="3984345"/>
            <a:ext cx="3289432" cy="5860372"/>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936385" y="2673905"/>
            <a:ext cx="3305632" cy="1310440"/>
          </a:xfrm>
          <a:prstGeom prst="rect">
            <a:avLst/>
          </a:prstGeo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6" name="Content Placeholder 5"/>
          <p:cNvSpPr>
            <a:spLocks noGrp="1"/>
          </p:cNvSpPr>
          <p:nvPr>
            <p:ph sz="quarter" idx="4"/>
          </p:nvPr>
        </p:nvSpPr>
        <p:spPr>
          <a:xfrm>
            <a:off x="3936385" y="3984345"/>
            <a:ext cx="3305632" cy="5860372"/>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23244564-11C5-49CA-A6C6-0EFA5B9EEF59}" type="datetimeFigureOut">
              <a:rPr lang="en-US">
                <a:solidFill>
                  <a:prstClr val="black">
                    <a:tint val="75000"/>
                  </a:prstClr>
                </a:solidFill>
              </a:rPr>
              <a:pPr>
                <a:defRPr/>
              </a:pPr>
              <a:t>11/24/2024</a:t>
            </a:fld>
            <a:endParaRPr lang="en-US" dirty="0">
              <a:solidFill>
                <a:prstClr val="black">
                  <a:tint val="75000"/>
                </a:prstClr>
              </a:solidFill>
            </a:endParaRPr>
          </a:p>
        </p:txBody>
      </p:sp>
      <p:sp>
        <p:nvSpPr>
          <p:cNvPr id="8"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A10FB411-F8C4-4E71-AA2F-EFB8BA58573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932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1E3C5F0A-E814-4F5B-8509-4826EF6EAFAD}" type="datetimeFigureOut">
              <a:rPr lang="en-US">
                <a:solidFill>
                  <a:prstClr val="black">
                    <a:tint val="75000"/>
                  </a:prstClr>
                </a:solidFill>
              </a:rPr>
              <a:pPr>
                <a:defRPr/>
              </a:pPr>
              <a:t>11/24/2024</a:t>
            </a:fld>
            <a:endParaRPr lang="en-US" dirty="0">
              <a:solidFill>
                <a:prstClr val="black">
                  <a:tint val="75000"/>
                </a:prstClr>
              </a:solidFill>
            </a:endParaRPr>
          </a:p>
        </p:txBody>
      </p:sp>
      <p:sp>
        <p:nvSpPr>
          <p:cNvPr id="4"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F8C3135D-753B-4641-9B40-F5C756AB03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75906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449F838-D727-4C3D-981F-C91357BA9725}" type="datetimeFigureOut">
              <a:rPr lang="en-US">
                <a:solidFill>
                  <a:prstClr val="black">
                    <a:tint val="75000"/>
                  </a:prstClr>
                </a:solidFill>
              </a:rPr>
              <a:pPr>
                <a:defRPr/>
              </a:pPr>
              <a:t>11/24/2024</a:t>
            </a:fld>
            <a:endParaRPr lang="en-US" dirty="0">
              <a:solidFill>
                <a:prstClr val="black">
                  <a:tint val="75000"/>
                </a:prstClr>
              </a:solidFill>
            </a:endParaRPr>
          </a:p>
        </p:txBody>
      </p:sp>
      <p:sp>
        <p:nvSpPr>
          <p:cNvPr id="3"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2E37CFDE-7B0F-4037-894D-A6CABA6358C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66309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a:prstGeom prst="rect">
            <a:avLst/>
          </a:prstGeom>
        </p:spPr>
        <p:txBody>
          <a:bodyPr anchor="b"/>
          <a:lstStyle>
            <a:lvl1pPr>
              <a:defRPr sz="2721"/>
            </a:lvl1pPr>
          </a:lstStyle>
          <a:p>
            <a:r>
              <a:rPr lang="ja-JP" altLang="en-US"/>
              <a:t>マスター タイトルの書式設定</a:t>
            </a:r>
            <a:endParaRPr lang="en-US" dirty="0"/>
          </a:p>
        </p:txBody>
      </p:sp>
      <p:sp>
        <p:nvSpPr>
          <p:cNvPr id="3" name="Content Placeholder 2"/>
          <p:cNvSpPr>
            <a:spLocks noGrp="1"/>
          </p:cNvSpPr>
          <p:nvPr>
            <p:ph idx="1"/>
          </p:nvPr>
        </p:nvSpPr>
        <p:spPr>
          <a:xfrm>
            <a:off x="3305632" y="1570511"/>
            <a:ext cx="3936385" cy="7751546"/>
          </a:xfrm>
          <a:prstGeom prst="rect">
            <a:avLst/>
          </a:prstGeom>
        </p:spPr>
        <p:txBody>
          <a:bodyPr/>
          <a:lstStyle>
            <a:lvl1pPr>
              <a:defRPr sz="2721"/>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35584" y="3272314"/>
            <a:ext cx="2507825" cy="6062366"/>
          </a:xfrm>
          <a:prstGeom prst="rect">
            <a:avLst/>
          </a:prstGeo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1578700-CC02-43A7-8D67-617F0C9B34C3}" type="datetimeFigureOut">
              <a:rPr lang="en-US">
                <a:solidFill>
                  <a:prstClr val="black">
                    <a:tint val="75000"/>
                  </a:prstClr>
                </a:solidFill>
              </a:rPr>
              <a:pPr>
                <a:defRPr/>
              </a:pPr>
              <a:t>11/24/2024</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717CBD56-090A-4AA6-BB18-0A87B6BE424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71046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a:prstGeom prst="rect">
            <a:avLst/>
          </a:prstGeom>
        </p:spPr>
        <p:txBody>
          <a:bodyPr anchor="b"/>
          <a:lstStyle>
            <a:lvl1pPr>
              <a:defRPr sz="2721"/>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305632" y="1570511"/>
            <a:ext cx="3936385" cy="7751546"/>
          </a:xfrm>
          <a:prstGeom prst="rect">
            <a:avLst/>
          </a:prstGeom>
        </p:spPr>
        <p:txBody>
          <a:bodyPr anchor="t"/>
          <a:lstStyle>
            <a:lvl1pPr marL="0" indent="0">
              <a:buNone/>
              <a:defRPr sz="2721"/>
            </a:lvl1pPr>
            <a:lvl2pPr marL="388757" indent="0">
              <a:buNone/>
              <a:defRPr sz="2381"/>
            </a:lvl2pPr>
            <a:lvl3pPr marL="777514" indent="0">
              <a:buNone/>
              <a:defRPr sz="2041"/>
            </a:lvl3pPr>
            <a:lvl4pPr marL="1166271" indent="0">
              <a:buNone/>
              <a:defRPr sz="1701"/>
            </a:lvl4pPr>
            <a:lvl5pPr marL="1555029" indent="0">
              <a:buNone/>
              <a:defRPr sz="1701"/>
            </a:lvl5pPr>
            <a:lvl6pPr marL="1943786" indent="0">
              <a:buNone/>
              <a:defRPr sz="1701"/>
            </a:lvl6pPr>
            <a:lvl7pPr marL="2332543" indent="0">
              <a:buNone/>
              <a:defRPr sz="1701"/>
            </a:lvl7pPr>
            <a:lvl8pPr marL="2721300" indent="0">
              <a:buNone/>
              <a:defRPr sz="1701"/>
            </a:lvl8pPr>
            <a:lvl9pPr marL="3110057" indent="0">
              <a:buNone/>
              <a:defRPr sz="1701"/>
            </a:lvl9pPr>
          </a:lstStyle>
          <a:p>
            <a:pPr lvl="0"/>
            <a:r>
              <a:rPr lang="ja-JP" altLang="en-US" noProof="0"/>
              <a:t>図を追加</a:t>
            </a:r>
            <a:endParaRPr lang="en-US" noProof="0" dirty="0"/>
          </a:p>
        </p:txBody>
      </p:sp>
      <p:sp>
        <p:nvSpPr>
          <p:cNvPr id="4" name="Text Placeholder 3"/>
          <p:cNvSpPr>
            <a:spLocks noGrp="1"/>
          </p:cNvSpPr>
          <p:nvPr>
            <p:ph type="body" sz="half" idx="2"/>
          </p:nvPr>
        </p:nvSpPr>
        <p:spPr>
          <a:xfrm>
            <a:off x="535584" y="3272314"/>
            <a:ext cx="2507825" cy="6062366"/>
          </a:xfrm>
          <a:prstGeom prst="rect">
            <a:avLst/>
          </a:prstGeo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D7CF08AA-2110-42CD-8773-E3A4EF59A3C2}" type="datetimeFigureOut">
              <a:rPr lang="en-US">
                <a:solidFill>
                  <a:prstClr val="black">
                    <a:tint val="75000"/>
                  </a:prstClr>
                </a:solidFill>
              </a:rPr>
              <a:pPr>
                <a:defRPr/>
              </a:pPr>
              <a:t>11/24/2024</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5D69A334-02AD-4810-8742-6DB93C5EA25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14634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4653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776288" rtl="0" fontAlgn="base">
        <a:lnSpc>
          <a:spcPct val="90000"/>
        </a:lnSpc>
        <a:spcBef>
          <a:spcPct val="0"/>
        </a:spcBef>
        <a:spcAft>
          <a:spcPct val="0"/>
        </a:spcAft>
        <a:defRPr kumimoji="1" sz="3700" kern="1200">
          <a:solidFill>
            <a:schemeClr val="tx1"/>
          </a:solidFill>
          <a:latin typeface="+mj-lt"/>
          <a:ea typeface="+mj-ea"/>
          <a:cs typeface="+mj-cs"/>
        </a:defRPr>
      </a:lvl1pPr>
      <a:lvl2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2pPr>
      <a:lvl3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3pPr>
      <a:lvl4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4pPr>
      <a:lvl5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5pPr>
      <a:lvl6pPr marL="4572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6pPr>
      <a:lvl7pPr marL="9144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7pPr>
      <a:lvl8pPr marL="13716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8pPr>
      <a:lvl9pPr marL="18288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9pPr>
    </p:titleStyle>
    <p:bodyStyle>
      <a:lvl1pPr marL="193675" indent="-193675" algn="l" defTabSz="776288" rtl="0" fontAlgn="base">
        <a:lnSpc>
          <a:spcPct val="90000"/>
        </a:lnSpc>
        <a:spcBef>
          <a:spcPts val="850"/>
        </a:spcBef>
        <a:spcAft>
          <a:spcPct val="0"/>
        </a:spcAft>
        <a:buFont typeface="Arial" pitchFamily="34" charset="0"/>
        <a:buChar char="•"/>
        <a:defRPr kumimoji="1" sz="2300" kern="1200">
          <a:solidFill>
            <a:schemeClr val="tx1"/>
          </a:solidFill>
          <a:latin typeface="+mn-lt"/>
          <a:ea typeface="+mn-ea"/>
          <a:cs typeface="+mn-cs"/>
        </a:defRPr>
      </a:lvl1pPr>
      <a:lvl2pPr marL="582613" indent="-193675" algn="l" defTabSz="776288" rtl="0" fontAlgn="base">
        <a:lnSpc>
          <a:spcPct val="90000"/>
        </a:lnSpc>
        <a:spcBef>
          <a:spcPts val="425"/>
        </a:spcBef>
        <a:spcAft>
          <a:spcPct val="0"/>
        </a:spcAft>
        <a:buFont typeface="Arial" pitchFamily="34" charset="0"/>
        <a:buChar char="•"/>
        <a:defRPr kumimoji="1" sz="2000" kern="1200">
          <a:solidFill>
            <a:schemeClr val="tx1"/>
          </a:solidFill>
          <a:latin typeface="+mn-lt"/>
          <a:ea typeface="+mn-ea"/>
          <a:cs typeface="+mn-cs"/>
        </a:defRPr>
      </a:lvl2pPr>
      <a:lvl3pPr marL="971550" indent="-193675" algn="l" defTabSz="776288" rtl="0" fontAlgn="base">
        <a:lnSpc>
          <a:spcPct val="90000"/>
        </a:lnSpc>
        <a:spcBef>
          <a:spcPts val="425"/>
        </a:spcBef>
        <a:spcAft>
          <a:spcPct val="0"/>
        </a:spcAft>
        <a:buFont typeface="Arial" pitchFamily="34" charset="0"/>
        <a:buChar char="•"/>
        <a:defRPr kumimoji="1" sz="1700" kern="1200">
          <a:solidFill>
            <a:schemeClr val="tx1"/>
          </a:solidFill>
          <a:latin typeface="+mn-lt"/>
          <a:ea typeface="+mn-ea"/>
          <a:cs typeface="+mn-cs"/>
        </a:defRPr>
      </a:lvl3pPr>
      <a:lvl4pPr marL="1360488" indent="-193675" algn="l" defTabSz="776288" rtl="0" fontAlgn="base">
        <a:lnSpc>
          <a:spcPct val="90000"/>
        </a:lnSpc>
        <a:spcBef>
          <a:spcPts val="425"/>
        </a:spcBef>
        <a:spcAft>
          <a:spcPct val="0"/>
        </a:spcAft>
        <a:buFont typeface="Arial" pitchFamily="34" charset="0"/>
        <a:buChar char="•"/>
        <a:defRPr kumimoji="1" sz="1500" kern="1200">
          <a:solidFill>
            <a:schemeClr val="tx1"/>
          </a:solidFill>
          <a:latin typeface="+mn-lt"/>
          <a:ea typeface="+mn-ea"/>
          <a:cs typeface="+mn-cs"/>
        </a:defRPr>
      </a:lvl4pPr>
      <a:lvl5pPr marL="1747838" indent="-193675" algn="l" defTabSz="776288" rtl="0" fontAlgn="base">
        <a:lnSpc>
          <a:spcPct val="90000"/>
        </a:lnSpc>
        <a:spcBef>
          <a:spcPts val="425"/>
        </a:spcBef>
        <a:spcAft>
          <a:spcPct val="0"/>
        </a:spcAft>
        <a:buFont typeface="Arial" pitchFamily="34" charset="0"/>
        <a:buChar char="•"/>
        <a:defRPr kumimoji="1" sz="1500"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9pPr>
    </p:bodyStyle>
    <p:otherStyle>
      <a:defPPr>
        <a:defRPr lang="en-US"/>
      </a:defPPr>
      <a:lvl1pPr marL="0" algn="l" defTabSz="777514" rtl="0" eaLnBrk="1" latinLnBrk="0" hangingPunct="1">
        <a:defRPr kumimoji="1" sz="1531" kern="1200">
          <a:solidFill>
            <a:schemeClr val="tx1"/>
          </a:solidFill>
          <a:latin typeface="+mn-lt"/>
          <a:ea typeface="+mn-ea"/>
          <a:cs typeface="+mn-cs"/>
        </a:defRPr>
      </a:lvl1pPr>
      <a:lvl2pPr marL="388757" algn="l" defTabSz="777514" rtl="0" eaLnBrk="1" latinLnBrk="0" hangingPunct="1">
        <a:defRPr kumimoji="1" sz="1531" kern="1200">
          <a:solidFill>
            <a:schemeClr val="tx1"/>
          </a:solidFill>
          <a:latin typeface="+mn-lt"/>
          <a:ea typeface="+mn-ea"/>
          <a:cs typeface="+mn-cs"/>
        </a:defRPr>
      </a:lvl2pPr>
      <a:lvl3pPr marL="777514" algn="l" defTabSz="777514" rtl="0" eaLnBrk="1" latinLnBrk="0" hangingPunct="1">
        <a:defRPr kumimoji="1" sz="1531" kern="1200">
          <a:solidFill>
            <a:schemeClr val="tx1"/>
          </a:solidFill>
          <a:latin typeface="+mn-lt"/>
          <a:ea typeface="+mn-ea"/>
          <a:cs typeface="+mn-cs"/>
        </a:defRPr>
      </a:lvl3pPr>
      <a:lvl4pPr marL="1166271" algn="l" defTabSz="777514" rtl="0" eaLnBrk="1" latinLnBrk="0" hangingPunct="1">
        <a:defRPr kumimoji="1" sz="1531" kern="1200">
          <a:solidFill>
            <a:schemeClr val="tx1"/>
          </a:solidFill>
          <a:latin typeface="+mn-lt"/>
          <a:ea typeface="+mn-ea"/>
          <a:cs typeface="+mn-cs"/>
        </a:defRPr>
      </a:lvl4pPr>
      <a:lvl5pPr marL="1555029" algn="l" defTabSz="777514" rtl="0" eaLnBrk="1" latinLnBrk="0" hangingPunct="1">
        <a:defRPr kumimoji="1" sz="1531" kern="1200">
          <a:solidFill>
            <a:schemeClr val="tx1"/>
          </a:solidFill>
          <a:latin typeface="+mn-lt"/>
          <a:ea typeface="+mn-ea"/>
          <a:cs typeface="+mn-cs"/>
        </a:defRPr>
      </a:lvl5pPr>
      <a:lvl6pPr marL="1943786" algn="l" defTabSz="777514" rtl="0" eaLnBrk="1" latinLnBrk="0" hangingPunct="1">
        <a:defRPr kumimoji="1" sz="1531" kern="1200">
          <a:solidFill>
            <a:schemeClr val="tx1"/>
          </a:solidFill>
          <a:latin typeface="+mn-lt"/>
          <a:ea typeface="+mn-ea"/>
          <a:cs typeface="+mn-cs"/>
        </a:defRPr>
      </a:lvl6pPr>
      <a:lvl7pPr marL="2332543" algn="l" defTabSz="777514" rtl="0" eaLnBrk="1" latinLnBrk="0" hangingPunct="1">
        <a:defRPr kumimoji="1" sz="1531" kern="1200">
          <a:solidFill>
            <a:schemeClr val="tx1"/>
          </a:solidFill>
          <a:latin typeface="+mn-lt"/>
          <a:ea typeface="+mn-ea"/>
          <a:cs typeface="+mn-cs"/>
        </a:defRPr>
      </a:lvl7pPr>
      <a:lvl8pPr marL="2721300" algn="l" defTabSz="777514" rtl="0" eaLnBrk="1" latinLnBrk="0" hangingPunct="1">
        <a:defRPr kumimoji="1" sz="1531" kern="1200">
          <a:solidFill>
            <a:schemeClr val="tx1"/>
          </a:solidFill>
          <a:latin typeface="+mn-lt"/>
          <a:ea typeface="+mn-ea"/>
          <a:cs typeface="+mn-cs"/>
        </a:defRPr>
      </a:lvl8pPr>
      <a:lvl9pPr marL="3110057" algn="l" defTabSz="777514" rtl="0" eaLnBrk="1" latinLnBrk="0" hangingPunct="1">
        <a:defRPr kumimoji="1"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tiff"/><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16.tiff"/><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7" Type="http://schemas.openxmlformats.org/officeDocument/2006/relationships/image" Target="../media/image15.tiff"/><Relationship Id="rId12" Type="http://schemas.openxmlformats.org/officeDocument/2006/relationships/image" Target="../media/image20.png"/><Relationship Id="rId17" Type="http://schemas.openxmlformats.org/officeDocument/2006/relationships/image" Target="../media/image25.jpeg"/><Relationship Id="rId2" Type="http://schemas.openxmlformats.org/officeDocument/2006/relationships/image" Target="../media/image10.tiff"/><Relationship Id="rId16"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jpeg"/><Relationship Id="rId9" Type="http://schemas.openxmlformats.org/officeDocument/2006/relationships/image" Target="../media/image17.tiff"/><Relationship Id="rId1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燃えるような真赤な紅葉の背景（紅葉 背景フリーの写真）">
            <a:extLst>
              <a:ext uri="{FF2B5EF4-FFF2-40B4-BE49-F238E27FC236}">
                <a16:creationId xmlns:a16="http://schemas.microsoft.com/office/drawing/2014/main" id="{ED98A509-7C19-CE88-1A8D-9E95109108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543153" y="1543151"/>
            <a:ext cx="10907713" cy="7821411"/>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a:extLst>
              <a:ext uri="{FF2B5EF4-FFF2-40B4-BE49-F238E27FC236}">
                <a16:creationId xmlns:a16="http://schemas.microsoft.com/office/drawing/2014/main" id="{7DE21726-A280-2C48-ACF7-39195A4842B7}"/>
              </a:ext>
            </a:extLst>
          </p:cNvPr>
          <p:cNvSpPr/>
          <p:nvPr/>
        </p:nvSpPr>
        <p:spPr>
          <a:xfrm>
            <a:off x="141742" y="1098750"/>
            <a:ext cx="7530675" cy="9468384"/>
          </a:xfrm>
          <a:prstGeom prst="rect">
            <a:avLst/>
          </a:prstGeom>
          <a:solidFill>
            <a:srgbClr val="FFFFCC">
              <a:alpha val="8274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B44171F5-D24C-1E47-A4AA-9415FA87CFAC}"/>
              </a:ext>
            </a:extLst>
          </p:cNvPr>
          <p:cNvPicPr>
            <a:picLocks noChangeAspect="1"/>
          </p:cNvPicPr>
          <p:nvPr/>
        </p:nvPicPr>
        <p:blipFill>
          <a:blip r:embed="rId3"/>
          <a:stretch>
            <a:fillRect/>
          </a:stretch>
        </p:blipFill>
        <p:spPr>
          <a:xfrm>
            <a:off x="256148" y="72664"/>
            <a:ext cx="955754" cy="953422"/>
          </a:xfrm>
          <a:prstGeom prst="roundRect">
            <a:avLst/>
          </a:prstGeom>
        </p:spPr>
      </p:pic>
      <p:sp>
        <p:nvSpPr>
          <p:cNvPr id="5" name="タイトル 1">
            <a:extLst>
              <a:ext uri="{FF2B5EF4-FFF2-40B4-BE49-F238E27FC236}">
                <a16:creationId xmlns:a16="http://schemas.microsoft.com/office/drawing/2014/main" id="{BA9C48CB-E847-994E-B03C-A340630B01A7}"/>
              </a:ext>
            </a:extLst>
          </p:cNvPr>
          <p:cNvSpPr txBox="1">
            <a:spLocks/>
          </p:cNvSpPr>
          <p:nvPr/>
        </p:nvSpPr>
        <p:spPr>
          <a:xfrm>
            <a:off x="1408345" y="114231"/>
            <a:ext cx="4762500" cy="654959"/>
          </a:xfrm>
          <a:prstGeom prst="rect">
            <a:avLst/>
          </a:prstGeom>
          <a:effectLst>
            <a:glow rad="482600">
              <a:srgbClr val="FFFF00">
                <a:alpha val="94000"/>
              </a:srgbClr>
            </a:glow>
          </a:effectLst>
        </p:spPr>
        <p:txBody>
          <a:bodyPr>
            <a:noAutofit/>
          </a:bodyPr>
          <a:lstStyle>
            <a:lvl1pPr algn="l" defTabSz="776288" rtl="0" fontAlgn="base">
              <a:lnSpc>
                <a:spcPct val="90000"/>
              </a:lnSpc>
              <a:spcBef>
                <a:spcPct val="0"/>
              </a:spcBef>
              <a:spcAft>
                <a:spcPct val="0"/>
              </a:spcAft>
              <a:defRPr kumimoji="1" sz="3700" kern="1200">
                <a:solidFill>
                  <a:schemeClr val="tx1"/>
                </a:solidFill>
                <a:latin typeface="+mj-lt"/>
                <a:ea typeface="+mj-ea"/>
                <a:cs typeface="+mj-cs"/>
              </a:defRPr>
            </a:lvl1pPr>
            <a:lvl2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2pPr>
            <a:lvl3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3pPr>
            <a:lvl4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4pPr>
            <a:lvl5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5pPr>
            <a:lvl6pPr marL="4572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6pPr>
            <a:lvl7pPr marL="9144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7pPr>
            <a:lvl8pPr marL="13716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8pPr>
            <a:lvl9pPr marL="18288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9pPr>
          </a:lstStyle>
          <a:p>
            <a:r>
              <a:rPr lang="ja-JP" altLang="en-US" sz="4200" b="1" i="1" dirty="0">
                <a:ln>
                  <a:solidFill>
                    <a:schemeClr val="accent5">
                      <a:lumMod val="20000"/>
                      <a:lumOff val="80000"/>
                      <a:alpha val="52000"/>
                    </a:schemeClr>
                  </a:solidFill>
                </a:ln>
                <a:solidFill>
                  <a:srgbClr val="FF787D"/>
                </a:solidFill>
                <a:effectLst>
                  <a:glow rad="368300">
                    <a:schemeClr val="bg1">
                      <a:alpha val="87000"/>
                    </a:schemeClr>
                  </a:glow>
                </a:effectLst>
                <a:latin typeface="Hiragino Kaku Gothic Pro W3" panose="020B0300000000000000" pitchFamily="34" charset="-128"/>
                <a:ea typeface="Hiragino Kaku Gothic Pro W3" panose="020B0300000000000000" pitchFamily="34" charset="-128"/>
              </a:rPr>
              <a:t>エスプリドゥ通信</a:t>
            </a:r>
            <a:endParaRPr lang="ja-JP" altLang="en-US" sz="4200" b="1" i="1" dirty="0">
              <a:ln>
                <a:solidFill>
                  <a:schemeClr val="accent5">
                    <a:lumMod val="20000"/>
                    <a:lumOff val="80000"/>
                  </a:schemeClr>
                </a:solidFill>
              </a:ln>
              <a:solidFill>
                <a:srgbClr val="FF787D"/>
              </a:solidFill>
              <a:effectLst>
                <a:glow rad="368300">
                  <a:schemeClr val="bg1">
                    <a:alpha val="87000"/>
                  </a:schemeClr>
                </a:glow>
              </a:effectLst>
              <a:latin typeface="Hiragino Kaku Gothic Pro W3" panose="020B0300000000000000" pitchFamily="34" charset="-128"/>
              <a:ea typeface="Hiragino Kaku Gothic Pro W3" panose="020B0300000000000000" pitchFamily="34" charset="-128"/>
            </a:endParaRPr>
          </a:p>
        </p:txBody>
      </p:sp>
      <p:sp>
        <p:nvSpPr>
          <p:cNvPr id="8" name="テキスト ボックス 7">
            <a:extLst>
              <a:ext uri="{FF2B5EF4-FFF2-40B4-BE49-F238E27FC236}">
                <a16:creationId xmlns:a16="http://schemas.microsoft.com/office/drawing/2014/main" id="{D06CD38A-8777-EB43-B885-D90334D00686}"/>
              </a:ext>
            </a:extLst>
          </p:cNvPr>
          <p:cNvSpPr txBox="1"/>
          <p:nvPr/>
        </p:nvSpPr>
        <p:spPr>
          <a:xfrm>
            <a:off x="67898" y="1149811"/>
            <a:ext cx="5601533" cy="9468383"/>
          </a:xfrm>
          <a:prstGeom prst="rect">
            <a:avLst/>
          </a:prstGeom>
          <a:noFill/>
        </p:spPr>
        <p:txBody>
          <a:bodyPr vert="eaVert" wrap="square" numCol="4" spcCol="180000" rtlCol="0">
            <a:spAutoFit/>
          </a:bodyPr>
          <a:lstStyle/>
          <a:p>
            <a:pPr algn="l"/>
            <a:r>
              <a:rPr lang="en-US" altLang="ja-JP" sz="1100" b="1" dirty="0"/>
              <a:t>―</a:t>
            </a:r>
            <a:r>
              <a:rPr lang="ja-JP" altLang="en-US" sz="1100" b="1" dirty="0"/>
              <a:t>依存症を乗り越え、エスプリドゥへ</a:t>
            </a:r>
            <a:endParaRPr lang="en-US" altLang="ja-JP" sz="1100" b="1" dirty="0"/>
          </a:p>
          <a:p>
            <a:r>
              <a:rPr lang="ja-JP" altLang="ja-JP" sz="1100" dirty="0"/>
              <a:t>●</a:t>
            </a:r>
            <a:r>
              <a:rPr lang="ja-JP" altLang="en-US" sz="1100" dirty="0"/>
              <a:t>スタッフ：　Ａ</a:t>
            </a:r>
            <a:r>
              <a:rPr lang="ja-JP" altLang="ja-JP" sz="1100" dirty="0"/>
              <a:t>さん、今日はインタビューよろしくお願いします。</a:t>
            </a:r>
            <a:r>
              <a:rPr lang="ja-JP" altLang="en-US" sz="1100" dirty="0"/>
              <a:t>Ａ</a:t>
            </a:r>
            <a:r>
              <a:rPr lang="ja-JP" altLang="ja-JP" sz="1100" dirty="0"/>
              <a:t>さんはこの事業所に入ってどのくらい経ちますか？</a:t>
            </a:r>
          </a:p>
          <a:p>
            <a:r>
              <a:rPr lang="ja-JP" altLang="ja-JP" sz="1100" dirty="0"/>
              <a:t>〇</a:t>
            </a:r>
            <a:r>
              <a:rPr lang="ja-JP" altLang="en-US" sz="1100" dirty="0"/>
              <a:t>Ａさん：　十ヶ月</a:t>
            </a:r>
            <a:r>
              <a:rPr lang="ja-JP" altLang="ja-JP" sz="1100" dirty="0"/>
              <a:t>くらい経ちます。最初は緊張が強くて失敗が怖かったけど、今は出来る作業が増え、少しずつ自信がついてきました。</a:t>
            </a:r>
          </a:p>
          <a:p>
            <a:r>
              <a:rPr lang="ja-JP" altLang="ja-JP" sz="1100" dirty="0"/>
              <a:t>●確かに入ったころに比べて、明るくなった印象ですね。</a:t>
            </a:r>
            <a:r>
              <a:rPr lang="ja-JP" altLang="en-US" sz="1100" dirty="0"/>
              <a:t>最初</a:t>
            </a:r>
            <a:r>
              <a:rPr lang="ja-JP" altLang="ja-JP" sz="1100" dirty="0"/>
              <a:t>はどうして緊張が強かったのでしょうか？</a:t>
            </a:r>
          </a:p>
          <a:p>
            <a:r>
              <a:rPr lang="ja-JP" altLang="ja-JP" sz="1100" dirty="0"/>
              <a:t>○多分、今までの辛い過去や失敗経験が重なって自信がなくなっていたからだと思います。</a:t>
            </a:r>
          </a:p>
          <a:p>
            <a:r>
              <a:rPr lang="ja-JP" altLang="ja-JP" sz="1100" dirty="0"/>
              <a:t>●そうだったんですか。具体的にどんな失敗や苦労があったんですか？</a:t>
            </a:r>
          </a:p>
          <a:p>
            <a:r>
              <a:rPr lang="ja-JP" altLang="ja-JP" sz="1100" dirty="0"/>
              <a:t>○一番ショックだったのは家族が亡くなったことでした。約</a:t>
            </a:r>
            <a:r>
              <a:rPr lang="ja-JP" altLang="en-US" sz="1100" dirty="0"/>
              <a:t>二十</a:t>
            </a:r>
            <a:r>
              <a:rPr lang="ja-JP" altLang="ja-JP" sz="1100" dirty="0"/>
              <a:t>年前に母と妹が立て続けに亡くなり、しばらくして父も亡くなりました。皆病気やがんが原因でした。</a:t>
            </a:r>
          </a:p>
          <a:p>
            <a:r>
              <a:rPr lang="ja-JP" altLang="ja-JP" sz="1100" dirty="0"/>
              <a:t>●立て続けにご家族が亡くなるなんて、大変でしたね。</a:t>
            </a:r>
          </a:p>
          <a:p>
            <a:r>
              <a:rPr lang="ja-JP" altLang="en-US" sz="1100" dirty="0"/>
              <a:t>　　　　　　　　　　　</a:t>
            </a:r>
            <a:r>
              <a:rPr lang="ja-JP" altLang="ja-JP" sz="1100" dirty="0"/>
              <a:t>○かなりきつかった</a:t>
            </a:r>
            <a:endParaRPr lang="en-US" altLang="ja-JP" sz="1100" dirty="0"/>
          </a:p>
          <a:p>
            <a:r>
              <a:rPr lang="ja-JP" altLang="en-US" sz="1100" dirty="0"/>
              <a:t>　　　　　　　　　　　　</a:t>
            </a:r>
            <a:r>
              <a:rPr lang="ja-JP" altLang="ja-JP" sz="1100" dirty="0"/>
              <a:t>です。特に父が死</a:t>
            </a:r>
            <a:endParaRPr lang="en-US" altLang="ja-JP" sz="1100" dirty="0"/>
          </a:p>
          <a:p>
            <a:r>
              <a:rPr lang="ja-JP" altLang="en-US" sz="1100" dirty="0"/>
              <a:t>　　　　　　　　　　　　</a:t>
            </a:r>
            <a:r>
              <a:rPr lang="ja-JP" altLang="ja-JP" sz="1100" dirty="0"/>
              <a:t>んだときは大変で</a:t>
            </a:r>
            <a:endParaRPr lang="en-US" altLang="ja-JP" sz="1100" dirty="0"/>
          </a:p>
          <a:p>
            <a:r>
              <a:rPr lang="ja-JP" altLang="en-US" sz="1100" dirty="0"/>
              <a:t>　　　　　　　　　　　　</a:t>
            </a:r>
            <a:r>
              <a:rPr lang="ja-JP" altLang="ja-JP" sz="1100" dirty="0"/>
              <a:t>した。</a:t>
            </a:r>
            <a:r>
              <a:rPr lang="ja-JP" altLang="en-US" sz="1100" dirty="0"/>
              <a:t>当時、自分　</a:t>
            </a:r>
            <a:endParaRPr lang="en-US" altLang="ja-JP" sz="1100" dirty="0"/>
          </a:p>
          <a:p>
            <a:r>
              <a:rPr lang="ja-JP" altLang="en-US" sz="1100" dirty="0"/>
              <a:t>　　　　　　　　　　　　は</a:t>
            </a:r>
            <a:r>
              <a:rPr lang="ja-JP" altLang="ja-JP" sz="1100" dirty="0"/>
              <a:t>離婚したばかり</a:t>
            </a:r>
            <a:r>
              <a:rPr lang="ja-JP" altLang="en-US" sz="1100" dirty="0"/>
              <a:t>　　</a:t>
            </a:r>
            <a:endParaRPr lang="en-US" altLang="ja-JP" sz="1100" dirty="0"/>
          </a:p>
          <a:p>
            <a:r>
              <a:rPr lang="ja-JP" altLang="en-US" sz="1100" dirty="0"/>
              <a:t>　　　　　　　　　　　　</a:t>
            </a:r>
            <a:r>
              <a:rPr lang="ja-JP" altLang="ja-JP" sz="1100" dirty="0"/>
              <a:t>で、しかも</a:t>
            </a:r>
            <a:r>
              <a:rPr lang="en-US" altLang="ja-JP" sz="1100" baseline="30000" dirty="0"/>
              <a:t>※</a:t>
            </a:r>
            <a:r>
              <a:rPr lang="ja-JP" altLang="en-US" sz="1100" baseline="30000" dirty="0"/>
              <a:t>１</a:t>
            </a:r>
            <a:r>
              <a:rPr lang="ja-JP" altLang="ja-JP" sz="1100" dirty="0"/>
              <a:t>アル</a:t>
            </a:r>
            <a:r>
              <a:rPr lang="ja-JP" altLang="en-US" sz="1100" dirty="0"/>
              <a:t>　　</a:t>
            </a:r>
            <a:endParaRPr lang="en-US" altLang="ja-JP" sz="1100" dirty="0"/>
          </a:p>
          <a:p>
            <a:r>
              <a:rPr lang="ja-JP" altLang="en-US" sz="1100" dirty="0"/>
              <a:t>　　　　　　　　　　　　</a:t>
            </a:r>
            <a:r>
              <a:rPr lang="ja-JP" altLang="ja-JP" sz="1100" dirty="0"/>
              <a:t>コール依存症でし</a:t>
            </a:r>
            <a:r>
              <a:rPr lang="ja-JP" altLang="en-US" sz="1100" dirty="0"/>
              <a:t>　</a:t>
            </a:r>
            <a:endParaRPr lang="en-US" altLang="ja-JP" sz="1100" dirty="0"/>
          </a:p>
          <a:p>
            <a:r>
              <a:rPr lang="ja-JP" altLang="en-US" sz="1100" dirty="0"/>
              <a:t>　　　　　　　　　　　　</a:t>
            </a:r>
            <a:r>
              <a:rPr lang="ja-JP" altLang="ja-JP" sz="1100" dirty="0"/>
              <a:t>た。</a:t>
            </a:r>
          </a:p>
          <a:p>
            <a:r>
              <a:rPr lang="ja-JP" altLang="ja-JP" sz="1100" dirty="0"/>
              <a:t>●そういえばアルコール依存症の診断を受けていたって、前に話してくれましたね。</a:t>
            </a:r>
          </a:p>
          <a:p>
            <a:r>
              <a:rPr lang="ja-JP" altLang="ja-JP" sz="1100" dirty="0"/>
              <a:t>〇そうなんです。タクシーの運転手をしていたんですが、組合の付き合いの関係で、元々飲む機会が多かったんです。それに加えて、当時の結婚生活のストレスのせいでさらにお酒を飲むようになりました。頻度と量がどんどん増えて、次の日起きられなくなって、仕事も休みがちになってしまいました。</a:t>
            </a:r>
          </a:p>
          <a:p>
            <a:r>
              <a:rPr lang="ja-JP" altLang="ja-JP" sz="1100" dirty="0"/>
              <a:t>●そうだったんですか。結婚生活のストレスって、そんなに大変な結婚生活だったんですか？</a:t>
            </a:r>
          </a:p>
          <a:p>
            <a:r>
              <a:rPr lang="ja-JP" altLang="ja-JP" sz="1100" dirty="0"/>
              <a:t>○はい。特に辛かったのは妻の</a:t>
            </a:r>
            <a:r>
              <a:rPr lang="en-US" altLang="ja-JP" sz="1100" baseline="30000" dirty="0"/>
              <a:t>※2</a:t>
            </a:r>
            <a:r>
              <a:rPr lang="ja-JP" altLang="en-US" sz="1100" dirty="0"/>
              <a:t>ＤＶ</a:t>
            </a:r>
            <a:r>
              <a:rPr lang="ja-JP" altLang="ja-JP" sz="1100" dirty="0"/>
              <a:t>です。</a:t>
            </a:r>
          </a:p>
          <a:p>
            <a:r>
              <a:rPr lang="ja-JP" altLang="ja-JP" sz="1100" dirty="0"/>
              <a:t>●</a:t>
            </a:r>
            <a:r>
              <a:rPr lang="ja-JP" altLang="en-US" sz="1100" dirty="0"/>
              <a:t>ＤＶ</a:t>
            </a:r>
            <a:r>
              <a:rPr lang="ja-JP" altLang="ja-JP" sz="1100" dirty="0"/>
              <a:t>？　女性の方が？</a:t>
            </a:r>
          </a:p>
          <a:p>
            <a:r>
              <a:rPr lang="ja-JP" altLang="ja-JP" sz="1100" dirty="0"/>
              <a:t>〇はい。</a:t>
            </a:r>
            <a:r>
              <a:rPr lang="ja-JP" altLang="en-US" sz="1100" dirty="0"/>
              <a:t>すごく</a:t>
            </a:r>
            <a:r>
              <a:rPr lang="ja-JP" altLang="ja-JP" sz="1100" dirty="0"/>
              <a:t>気の強い人で、気に食わないことがあると僕のことを殴ったり蹴ったりしてくるんです。本当にひどくて、警察を家に呼んだこともあります。そのストレスもあって、僕はさらにお酒をたくさん飲むようになりました。そして、僕がストレスで酒を飲む→飲みすぎて仕事を休む→妻が怒って僕を殴る→</a:t>
            </a:r>
            <a:r>
              <a:rPr lang="ja-JP" altLang="en-US" sz="1100" dirty="0"/>
              <a:t>その</a:t>
            </a:r>
            <a:r>
              <a:rPr lang="ja-JP" altLang="ja-JP" sz="1100" dirty="0"/>
              <a:t>ストレスが溜まった僕がまた酒を飲む、という負のループに陥ってしまいました。</a:t>
            </a:r>
          </a:p>
          <a:p>
            <a:r>
              <a:rPr lang="ja-JP" altLang="ja-JP" sz="1100" dirty="0"/>
              <a:t>●それは悪循環ですね。でも奥さんはなぜそんなに怒るんでしょう</a:t>
            </a:r>
            <a:endParaRPr lang="en-US" altLang="ja-JP" sz="1100" dirty="0"/>
          </a:p>
          <a:p>
            <a:r>
              <a:rPr lang="ja-JP" altLang="ja-JP" sz="1100" dirty="0"/>
              <a:t>か？　怒る気持ちはわかりますが、</a:t>
            </a:r>
            <a:endParaRPr lang="en-US" altLang="ja-JP" sz="1100" dirty="0"/>
          </a:p>
          <a:p>
            <a:endParaRPr lang="en-US" altLang="ja-JP" sz="1100" dirty="0"/>
          </a:p>
          <a:p>
            <a:endParaRPr lang="en-US" altLang="ja-JP" sz="1100" dirty="0"/>
          </a:p>
          <a:p>
            <a:endParaRPr lang="en-US" altLang="ja-JP" sz="1100" dirty="0"/>
          </a:p>
          <a:p>
            <a:endParaRPr lang="en-US" altLang="ja-JP" sz="1100" dirty="0"/>
          </a:p>
          <a:p>
            <a:endParaRPr lang="en-US" altLang="ja-JP" sz="1100" dirty="0"/>
          </a:p>
          <a:p>
            <a:endParaRPr lang="en-US" altLang="ja-JP" sz="1100" dirty="0"/>
          </a:p>
          <a:p>
            <a:endParaRPr lang="en-US" altLang="ja-JP" sz="1100" dirty="0"/>
          </a:p>
          <a:p>
            <a:endParaRPr lang="en-US" altLang="ja-JP" sz="1100" dirty="0"/>
          </a:p>
          <a:p>
            <a:endParaRPr lang="en-US" altLang="ja-JP" sz="1100" dirty="0"/>
          </a:p>
          <a:p>
            <a:r>
              <a:rPr lang="ja-JP" altLang="ja-JP" sz="1100" dirty="0"/>
              <a:t>そこまで旦那さんがお酒を飲んで欠勤が続くと、どちらかというと心配になってしまう気がするのですが…。</a:t>
            </a:r>
          </a:p>
          <a:p>
            <a:r>
              <a:rPr lang="ja-JP" altLang="ja-JP" sz="1100" dirty="0"/>
              <a:t>○実は妻のほうは買い物依存症だったんです。特に通信販売にハマっていて、すぐにネットで物を購入するので、バンバン家に物が送られてくるんです。僕が仕事に行</a:t>
            </a:r>
            <a:r>
              <a:rPr lang="ja-JP" altLang="en-US" sz="1100" dirty="0"/>
              <a:t>かなければ</a:t>
            </a:r>
            <a:r>
              <a:rPr lang="ja-JP" altLang="ja-JP" sz="1100" dirty="0"/>
              <a:t>収入が減る、そうすると買い物できるお金が減ってしまうから妻は怒るんです。</a:t>
            </a:r>
          </a:p>
          <a:p>
            <a:r>
              <a:rPr lang="ja-JP" altLang="ja-JP" sz="1100" dirty="0"/>
              <a:t>●なるほど…。でもそうなると</a:t>
            </a:r>
            <a:r>
              <a:rPr lang="ja-JP" altLang="en-US" sz="1100" dirty="0"/>
              <a:t>Ａ</a:t>
            </a:r>
            <a:r>
              <a:rPr lang="ja-JP" altLang="ja-JP" sz="1100" dirty="0"/>
              <a:t>さんは</a:t>
            </a:r>
            <a:r>
              <a:rPr lang="ja-JP" altLang="en-US" sz="1100" dirty="0"/>
              <a:t>また</a:t>
            </a:r>
            <a:r>
              <a:rPr lang="ja-JP" altLang="ja-JP" sz="1100" dirty="0"/>
              <a:t>怒られたストレスでお酒に手を出すから、</a:t>
            </a:r>
            <a:r>
              <a:rPr lang="ja-JP" altLang="en-US" sz="1100" dirty="0"/>
              <a:t>さらに</a:t>
            </a:r>
            <a:r>
              <a:rPr lang="ja-JP" altLang="ja-JP" sz="1100" dirty="0"/>
              <a:t>働けなくなって</a:t>
            </a:r>
            <a:r>
              <a:rPr lang="ja-JP" altLang="en-US" sz="1100" dirty="0"/>
              <a:t>もっと</a:t>
            </a:r>
            <a:r>
              <a:rPr lang="ja-JP" altLang="ja-JP" sz="1100" dirty="0"/>
              <a:t>経済的に苦しくなりますよね。</a:t>
            </a:r>
          </a:p>
          <a:p>
            <a:r>
              <a:rPr lang="ja-JP" altLang="ja-JP" sz="1100" dirty="0"/>
              <a:t>〇そうなんです。どんどんお金が無くなって貧困に陥ってしまって。食糧支援を受けにいくこともありました。賞味期限切れの食料をもらいにいくんです。そこまでいくとさすがに酒をやめればいいのに、困窮からくる不安でさらに飲んでしまうんです。現実逃避ですね。それで飲みすぎて、ついに</a:t>
            </a:r>
            <a:r>
              <a:rPr lang="ja-JP" altLang="en-US" sz="1100" dirty="0"/>
              <a:t>全く</a:t>
            </a:r>
            <a:r>
              <a:rPr lang="ja-JP" altLang="ja-JP" sz="1100" dirty="0"/>
              <a:t>働けなくなってしまいました。職場に行ってもアルコールチェッカーでひっかかって追い返されたりして。</a:t>
            </a:r>
          </a:p>
          <a:p>
            <a:r>
              <a:rPr lang="ja-JP" altLang="ja-JP" sz="1100" dirty="0"/>
              <a:t>●それで、どうしたんですか？</a:t>
            </a:r>
          </a:p>
          <a:p>
            <a:r>
              <a:rPr lang="ja-JP" altLang="ja-JP" sz="1100" dirty="0"/>
              <a:t>〇さすがにこのままではまずいと思って、生活を立て直すことにしました。まず家を売って、それだけでは生活再建の資金が足り</a:t>
            </a:r>
            <a:r>
              <a:rPr lang="ja-JP" altLang="en-US" sz="1100" dirty="0"/>
              <a:t>ず、</a:t>
            </a:r>
            <a:r>
              <a:rPr lang="ja-JP" altLang="ja-JP" sz="1100" dirty="0"/>
              <a:t>区の</a:t>
            </a:r>
            <a:r>
              <a:rPr lang="en-US" altLang="ja-JP" sz="1100" baseline="30000" dirty="0"/>
              <a:t>※</a:t>
            </a:r>
            <a:r>
              <a:rPr lang="ja-JP" altLang="en-US" sz="1100" baseline="30000" dirty="0"/>
              <a:t>３</a:t>
            </a:r>
            <a:r>
              <a:rPr lang="ja-JP" altLang="ja-JP" sz="1100" dirty="0"/>
              <a:t>生活援護課からお金を借りました。</a:t>
            </a:r>
            <a:endParaRPr lang="en-US" altLang="ja-JP" sz="1100" dirty="0"/>
          </a:p>
          <a:p>
            <a:r>
              <a:rPr lang="ja-JP" altLang="en-US" sz="1100" dirty="0"/>
              <a:t>六十</a:t>
            </a:r>
            <a:r>
              <a:rPr lang="ja-JP" altLang="ja-JP" sz="1100" dirty="0"/>
              <a:t>万</a:t>
            </a:r>
            <a:r>
              <a:rPr lang="ja-JP" altLang="en-US" sz="1100" dirty="0"/>
              <a:t>円</a:t>
            </a:r>
            <a:r>
              <a:rPr lang="ja-JP" altLang="ja-JP" sz="1100" dirty="0"/>
              <a:t>。返すのは大変でしたが</a:t>
            </a:r>
            <a:r>
              <a:rPr lang="ja-JP" altLang="en-US" sz="1100" dirty="0"/>
              <a:t>、</a:t>
            </a:r>
            <a:r>
              <a:rPr lang="ja-JP" altLang="ja-JP" sz="1100" dirty="0"/>
              <a:t>サポートを受けたおかげでなんとか生活を立て直す目途が立ちました。妻とは離婚して、タクシーの会社は退職しましたね。</a:t>
            </a:r>
          </a:p>
          <a:p>
            <a:r>
              <a:rPr lang="ja-JP" altLang="ja-JP" sz="1100" dirty="0"/>
              <a:t>●お仕事を辞めた後は？</a:t>
            </a:r>
          </a:p>
          <a:p>
            <a:r>
              <a:rPr lang="ja-JP" altLang="ja-JP" sz="1100" dirty="0"/>
              <a:t>〇退職した直後に父が亡くなって、それを機に本気でアルコール依存症の治療をしようと思って病院にいきました。アルコール依存症の他に双極性障害と不安障害の診断も受けましたが、とにかく依存症の治療からしていくことになりました。それで</a:t>
            </a:r>
            <a:r>
              <a:rPr lang="ja-JP" altLang="en-US" sz="1100" dirty="0"/>
              <a:t>七</a:t>
            </a:r>
            <a:r>
              <a:rPr lang="ja-JP" altLang="ja-JP" sz="1100" dirty="0"/>
              <a:t>年前</a:t>
            </a:r>
            <a:r>
              <a:rPr lang="ja-JP" altLang="en-US" sz="1100" dirty="0"/>
              <a:t>の</a:t>
            </a:r>
            <a:r>
              <a:rPr lang="ja-JP" altLang="ja-JP" sz="1100" dirty="0"/>
              <a:t>夏に千葉のアルコール依存症</a:t>
            </a:r>
            <a:endParaRPr lang="en-US" altLang="ja-JP" sz="1400" b="1" dirty="0"/>
          </a:p>
        </p:txBody>
      </p:sp>
      <p:grpSp>
        <p:nvGrpSpPr>
          <p:cNvPr id="14" name="グループ化 13">
            <a:extLst>
              <a:ext uri="{FF2B5EF4-FFF2-40B4-BE49-F238E27FC236}">
                <a16:creationId xmlns:a16="http://schemas.microsoft.com/office/drawing/2014/main" id="{D4996099-5367-954F-BF40-2A962BA8370A}"/>
              </a:ext>
            </a:extLst>
          </p:cNvPr>
          <p:cNvGrpSpPr/>
          <p:nvPr/>
        </p:nvGrpSpPr>
        <p:grpSpPr>
          <a:xfrm>
            <a:off x="6348045" y="73300"/>
            <a:ext cx="1324372" cy="1025450"/>
            <a:chOff x="7898650" y="1452225"/>
            <a:chExt cx="1354457" cy="1025450"/>
          </a:xfrm>
        </p:grpSpPr>
        <p:sp>
          <p:nvSpPr>
            <p:cNvPr id="6" name="円/楕円 3">
              <a:extLst>
                <a:ext uri="{FF2B5EF4-FFF2-40B4-BE49-F238E27FC236}">
                  <a16:creationId xmlns:a16="http://schemas.microsoft.com/office/drawing/2014/main" id="{31EEAD06-F702-6749-A195-1FD553CE7787}"/>
                </a:ext>
              </a:extLst>
            </p:cNvPr>
            <p:cNvSpPr/>
            <p:nvPr/>
          </p:nvSpPr>
          <p:spPr>
            <a:xfrm>
              <a:off x="7902883" y="1452225"/>
              <a:ext cx="1310763" cy="1025450"/>
            </a:xfrm>
            <a:prstGeom prst="ellipse">
              <a:avLst/>
            </a:prstGeom>
            <a:pattFill prst="dotGrid">
              <a:fgClr>
                <a:schemeClr val="accent4">
                  <a:lumMod val="60000"/>
                  <a:lumOff val="40000"/>
                </a:schemeClr>
              </a:fgClr>
              <a:bgClr>
                <a:schemeClr val="bg1"/>
              </a:bgClr>
            </a:pattFill>
            <a:ln>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300" dirty="0">
                <a:solidFill>
                  <a:srgbClr val="F1883B"/>
                </a:solidFill>
                <a:latin typeface="Hiragino Kaku Gothic Pro W3" panose="020B0300000000000000" pitchFamily="34" charset="-128"/>
                <a:ea typeface="Hiragino Kaku Gothic Pro W3" panose="020B0300000000000000" pitchFamily="34" charset="-128"/>
              </a:endParaRPr>
            </a:p>
          </p:txBody>
        </p:sp>
        <p:sp>
          <p:nvSpPr>
            <p:cNvPr id="7" name="正方形/長方形 6">
              <a:extLst>
                <a:ext uri="{FF2B5EF4-FFF2-40B4-BE49-F238E27FC236}">
                  <a16:creationId xmlns:a16="http://schemas.microsoft.com/office/drawing/2014/main" id="{6AF9C40E-AB96-CF47-8F33-D71C93B77148}"/>
                </a:ext>
              </a:extLst>
            </p:cNvPr>
            <p:cNvSpPr/>
            <p:nvPr/>
          </p:nvSpPr>
          <p:spPr>
            <a:xfrm>
              <a:off x="7898650" y="1503285"/>
              <a:ext cx="1354457" cy="923330"/>
            </a:xfrm>
            <a:prstGeom prst="rect">
              <a:avLst/>
            </a:prstGeom>
          </p:spPr>
          <p:txBody>
            <a:bodyPr wrap="square">
              <a:spAutoFit/>
            </a:bodyPr>
            <a:lstStyle/>
            <a:p>
              <a:pPr algn="ctr"/>
              <a:r>
                <a:rPr lang="en-US" altLang="ja-JP" sz="1800" dirty="0">
                  <a:solidFill>
                    <a:srgbClr val="F1883B"/>
                  </a:solidFill>
                  <a:latin typeface="Hiragino Sans W4" panose="020B0400000000000000" pitchFamily="34" charset="-128"/>
                  <a:ea typeface="Hiragino Sans W4" panose="020B0400000000000000" pitchFamily="34" charset="-128"/>
                </a:rPr>
                <a:t>Vol.6</a:t>
              </a:r>
            </a:p>
            <a:p>
              <a:pPr algn="ctr"/>
              <a:r>
                <a:rPr lang="en-US" altLang="ja-JP" sz="1800" dirty="0">
                  <a:solidFill>
                    <a:srgbClr val="F1883B"/>
                  </a:solidFill>
                  <a:latin typeface="Hiragino Sans W4" panose="020B0400000000000000" pitchFamily="34" charset="-128"/>
                  <a:ea typeface="Hiragino Sans W4" panose="020B0400000000000000" pitchFamily="34" charset="-128"/>
                </a:rPr>
                <a:t>2024</a:t>
              </a:r>
              <a:r>
                <a:rPr lang="ja-JP" altLang="en-US" sz="1800">
                  <a:solidFill>
                    <a:srgbClr val="F1883B"/>
                  </a:solidFill>
                  <a:latin typeface="Hiragino Sans W4" panose="020B0400000000000000" pitchFamily="34" charset="-128"/>
                  <a:ea typeface="Hiragino Sans W4" panose="020B0400000000000000" pitchFamily="34" charset="-128"/>
                </a:rPr>
                <a:t>年</a:t>
              </a:r>
              <a:endParaRPr lang="en-US" altLang="ja-JP" sz="1800" dirty="0">
                <a:solidFill>
                  <a:srgbClr val="F1883B"/>
                </a:solidFill>
                <a:latin typeface="Hiragino Sans W4" panose="020B0400000000000000" pitchFamily="34" charset="-128"/>
                <a:ea typeface="Hiragino Sans W4" panose="020B0400000000000000" pitchFamily="34" charset="-128"/>
              </a:endParaRPr>
            </a:p>
            <a:p>
              <a:pPr algn="ctr"/>
              <a:r>
                <a:rPr lang="ja-JP" altLang="en-US" sz="1800">
                  <a:solidFill>
                    <a:srgbClr val="F1883B"/>
                  </a:solidFill>
                  <a:latin typeface="Hiragino Sans W4" panose="020B0400000000000000" pitchFamily="34" charset="-128"/>
                  <a:ea typeface="Hiragino Sans W4" panose="020B0400000000000000" pitchFamily="34" charset="-128"/>
                </a:rPr>
                <a:t>🍁秋号🍁</a:t>
              </a:r>
              <a:endParaRPr lang="ja-JP" altLang="en-US" sz="1800" dirty="0">
                <a:solidFill>
                  <a:srgbClr val="F1883B"/>
                </a:solidFill>
                <a:latin typeface="Hiragino Sans W4" panose="020B0400000000000000" pitchFamily="34" charset="-128"/>
                <a:ea typeface="Hiragino Sans W4" panose="020B0400000000000000" pitchFamily="34" charset="-128"/>
              </a:endParaRPr>
            </a:p>
          </p:txBody>
        </p:sp>
      </p:grpSp>
      <p:sp>
        <p:nvSpPr>
          <p:cNvPr id="13" name="テキスト ボックス 12">
            <a:extLst>
              <a:ext uri="{FF2B5EF4-FFF2-40B4-BE49-F238E27FC236}">
                <a16:creationId xmlns:a16="http://schemas.microsoft.com/office/drawing/2014/main" id="{159237A9-C9A5-3543-870C-3DEAE6952AFC}"/>
              </a:ext>
            </a:extLst>
          </p:cNvPr>
          <p:cNvSpPr txBox="1"/>
          <p:nvPr/>
        </p:nvSpPr>
        <p:spPr>
          <a:xfrm>
            <a:off x="1310152" y="725068"/>
            <a:ext cx="4958885" cy="338426"/>
          </a:xfrm>
          <a:prstGeom prst="rect">
            <a:avLst/>
          </a:prstGeom>
          <a:solidFill>
            <a:schemeClr val="bg1">
              <a:alpha val="72000"/>
            </a:schemeClr>
          </a:solidFill>
        </p:spPr>
        <p:txBody>
          <a:bodyPr wrap="square" rtlCol="0">
            <a:spAutoFit/>
          </a:bodyPr>
          <a:lstStyle/>
          <a:p>
            <a:r>
              <a:rPr lang="en-US" altLang="ja-JP" sz="1599" dirty="0"/>
              <a:t>〜</a:t>
            </a:r>
            <a:r>
              <a:rPr lang="ja-JP" altLang="en-US" sz="1599" dirty="0"/>
              <a:t>障がい・難病をお持ちの方と一緒に働くパン屋さん</a:t>
            </a:r>
            <a:r>
              <a:rPr lang="en-US" altLang="ja-JP" sz="1599" dirty="0"/>
              <a:t>〜</a:t>
            </a:r>
            <a:endParaRPr lang="ja-JP" altLang="en-US" sz="1599" dirty="0"/>
          </a:p>
        </p:txBody>
      </p:sp>
      <p:sp>
        <p:nvSpPr>
          <p:cNvPr id="18" name="正方形/長方形 17">
            <a:extLst>
              <a:ext uri="{FF2B5EF4-FFF2-40B4-BE49-F238E27FC236}">
                <a16:creationId xmlns:a16="http://schemas.microsoft.com/office/drawing/2014/main" id="{CD2CA89F-BB03-E642-A4D8-C6BD4085C758}"/>
              </a:ext>
            </a:extLst>
          </p:cNvPr>
          <p:cNvSpPr/>
          <p:nvPr/>
        </p:nvSpPr>
        <p:spPr>
          <a:xfrm>
            <a:off x="5837353" y="1676859"/>
            <a:ext cx="1521297" cy="1580107"/>
          </a:xfrm>
          <a:prstGeom prst="rect">
            <a:avLst/>
          </a:prstGeom>
          <a:solidFill>
            <a:schemeClr val="accent1">
              <a:lumMod val="20000"/>
              <a:lumOff val="80000"/>
              <a:alpha val="9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sz="1200" b="1" dirty="0">
                <a:solidFill>
                  <a:schemeClr val="accent1">
                    <a:lumMod val="50000"/>
                  </a:schemeClr>
                </a:solidFill>
              </a:rPr>
              <a:t>A</a:t>
            </a:r>
            <a:r>
              <a:rPr lang="ja-JP" altLang="en-US" sz="1200" b="1" dirty="0">
                <a:solidFill>
                  <a:schemeClr val="accent1">
                    <a:lumMod val="50000"/>
                  </a:schemeClr>
                </a:solidFill>
              </a:rPr>
              <a:t>さん　</a:t>
            </a:r>
            <a:r>
              <a:rPr lang="en-US" altLang="ja-JP" sz="900" b="1" dirty="0">
                <a:solidFill>
                  <a:schemeClr val="accent1">
                    <a:lumMod val="50000"/>
                  </a:schemeClr>
                </a:solidFill>
              </a:rPr>
              <a:t>52</a:t>
            </a:r>
            <a:r>
              <a:rPr kumimoji="1" lang="ja-JP" altLang="en-US" sz="900" dirty="0">
                <a:solidFill>
                  <a:schemeClr val="accent1">
                    <a:lumMod val="50000"/>
                  </a:schemeClr>
                </a:solidFill>
              </a:rPr>
              <a:t>歳　男性</a:t>
            </a:r>
            <a:endParaRPr kumimoji="1" lang="en-US" altLang="ja-JP" sz="900" dirty="0">
              <a:solidFill>
                <a:schemeClr val="accent1">
                  <a:lumMod val="50000"/>
                </a:schemeClr>
              </a:solidFill>
            </a:endParaRPr>
          </a:p>
          <a:p>
            <a:r>
              <a:rPr kumimoji="1" lang="ja-JP" altLang="en-US" sz="900" dirty="0">
                <a:solidFill>
                  <a:schemeClr val="accent1">
                    <a:lumMod val="50000"/>
                  </a:schemeClr>
                </a:solidFill>
              </a:rPr>
              <a:t>・元アルコール依存症、双極性障害、不安障害</a:t>
            </a:r>
            <a:endParaRPr kumimoji="1" lang="en-US" altLang="ja-JP" sz="900" dirty="0">
              <a:solidFill>
                <a:schemeClr val="accent1">
                  <a:lumMod val="50000"/>
                </a:schemeClr>
              </a:solidFill>
            </a:endParaRPr>
          </a:p>
          <a:p>
            <a:r>
              <a:rPr lang="ja-JP" altLang="en-US" sz="900" dirty="0">
                <a:solidFill>
                  <a:schemeClr val="accent1">
                    <a:lumMod val="50000"/>
                  </a:schemeClr>
                </a:solidFill>
              </a:rPr>
              <a:t>・取得手帳：精神保健福祉手帳</a:t>
            </a:r>
            <a:r>
              <a:rPr lang="en-US" altLang="ja-JP" sz="900" dirty="0">
                <a:solidFill>
                  <a:schemeClr val="accent1">
                    <a:lumMod val="50000"/>
                  </a:schemeClr>
                </a:solidFill>
              </a:rPr>
              <a:t> 3</a:t>
            </a:r>
            <a:r>
              <a:rPr lang="ja-JP" altLang="en-US" sz="900" dirty="0">
                <a:solidFill>
                  <a:schemeClr val="accent1">
                    <a:lumMod val="50000"/>
                  </a:schemeClr>
                </a:solidFill>
              </a:rPr>
              <a:t>級、愛の手帳</a:t>
            </a:r>
            <a:r>
              <a:rPr lang="en-US" altLang="ja-JP" sz="900" dirty="0">
                <a:solidFill>
                  <a:schemeClr val="accent1">
                    <a:lumMod val="50000"/>
                  </a:schemeClr>
                </a:solidFill>
              </a:rPr>
              <a:t>4</a:t>
            </a:r>
            <a:r>
              <a:rPr lang="ja-JP" altLang="en-US" sz="900" dirty="0">
                <a:solidFill>
                  <a:schemeClr val="accent1">
                    <a:lumMod val="50000"/>
                  </a:schemeClr>
                </a:solidFill>
              </a:rPr>
              <a:t>度</a:t>
            </a:r>
            <a:endParaRPr lang="en-US" altLang="ja-JP" sz="900" dirty="0">
              <a:solidFill>
                <a:srgbClr val="FF0000"/>
              </a:solidFill>
            </a:endParaRPr>
          </a:p>
          <a:p>
            <a:r>
              <a:rPr kumimoji="1" lang="ja-JP" altLang="en-US" sz="900" dirty="0">
                <a:solidFill>
                  <a:schemeClr val="accent1">
                    <a:lumMod val="50000"/>
                  </a:schemeClr>
                </a:solidFill>
              </a:rPr>
              <a:t>・性格：温厚、優しい、心配性</a:t>
            </a:r>
            <a:endParaRPr kumimoji="1" lang="en-US" altLang="ja-JP" sz="900" dirty="0">
              <a:solidFill>
                <a:schemeClr val="accent1">
                  <a:lumMod val="50000"/>
                </a:schemeClr>
              </a:solidFill>
            </a:endParaRPr>
          </a:p>
          <a:p>
            <a:r>
              <a:rPr lang="ja-JP" altLang="en-US" sz="900" dirty="0">
                <a:solidFill>
                  <a:schemeClr val="accent1">
                    <a:lumMod val="50000"/>
                  </a:schemeClr>
                </a:solidFill>
              </a:rPr>
              <a:t>・趣味：グルメ番組視聴、寝ること</a:t>
            </a:r>
            <a:endParaRPr lang="en-US" altLang="ja-JP" sz="900" dirty="0">
              <a:solidFill>
                <a:schemeClr val="accent1">
                  <a:lumMod val="50000"/>
                </a:schemeClr>
              </a:solidFill>
            </a:endParaRPr>
          </a:p>
          <a:p>
            <a:r>
              <a:rPr kumimoji="1" lang="ja-JP" altLang="en-US" sz="900" dirty="0">
                <a:solidFill>
                  <a:schemeClr val="accent1">
                    <a:lumMod val="50000"/>
                  </a:schemeClr>
                </a:solidFill>
              </a:rPr>
              <a:t>・エスプリドゥ歴：</a:t>
            </a:r>
            <a:r>
              <a:rPr lang="en-US" altLang="ja-JP" sz="900" dirty="0">
                <a:solidFill>
                  <a:schemeClr val="accent1">
                    <a:lumMod val="50000"/>
                  </a:schemeClr>
                </a:solidFill>
              </a:rPr>
              <a:t>10</a:t>
            </a:r>
            <a:r>
              <a:rPr lang="ja-JP" altLang="en-US" sz="900" dirty="0">
                <a:solidFill>
                  <a:schemeClr val="accent1">
                    <a:lumMod val="50000"/>
                  </a:schemeClr>
                </a:solidFill>
              </a:rPr>
              <a:t>ヶ月</a:t>
            </a:r>
            <a:endParaRPr kumimoji="1" lang="ja-JP" altLang="en-US" sz="900" dirty="0">
              <a:solidFill>
                <a:schemeClr val="accent1">
                  <a:lumMod val="50000"/>
                </a:schemeClr>
              </a:solidFill>
            </a:endParaRPr>
          </a:p>
        </p:txBody>
      </p:sp>
      <p:grpSp>
        <p:nvGrpSpPr>
          <p:cNvPr id="22" name="グループ化 21">
            <a:extLst>
              <a:ext uri="{FF2B5EF4-FFF2-40B4-BE49-F238E27FC236}">
                <a16:creationId xmlns:a16="http://schemas.microsoft.com/office/drawing/2014/main" id="{8AD49966-7193-2044-9290-48E6E01FEF05}"/>
              </a:ext>
            </a:extLst>
          </p:cNvPr>
          <p:cNvGrpSpPr/>
          <p:nvPr/>
        </p:nvGrpSpPr>
        <p:grpSpPr>
          <a:xfrm>
            <a:off x="5473380" y="1257265"/>
            <a:ext cx="2199037" cy="326590"/>
            <a:chOff x="7899038" y="1235083"/>
            <a:chExt cx="2199037" cy="326590"/>
          </a:xfrm>
        </p:grpSpPr>
        <p:sp>
          <p:nvSpPr>
            <p:cNvPr id="2" name="四角形吹き出し 1">
              <a:extLst>
                <a:ext uri="{FF2B5EF4-FFF2-40B4-BE49-F238E27FC236}">
                  <a16:creationId xmlns:a16="http://schemas.microsoft.com/office/drawing/2014/main" id="{BF1BDA5B-DA0B-1049-9A20-4570021D01F0}"/>
                </a:ext>
              </a:extLst>
            </p:cNvPr>
            <p:cNvSpPr/>
            <p:nvPr/>
          </p:nvSpPr>
          <p:spPr>
            <a:xfrm>
              <a:off x="8106310" y="1235083"/>
              <a:ext cx="1797978" cy="326590"/>
            </a:xfrm>
            <a:prstGeom prst="wedgeRectCallout">
              <a:avLst>
                <a:gd name="adj1" fmla="val -9890"/>
                <a:gd name="adj2" fmla="val 97282"/>
              </a:avLst>
            </a:prstGeom>
            <a:solidFill>
              <a:srgbClr val="FFFFCC">
                <a:alpha val="77000"/>
              </a:srgbClr>
            </a:solidFill>
            <a:ln>
              <a:solidFill>
                <a:schemeClr val="bg1"/>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8FCAE5F8-34BD-A541-B488-7FCFE0B5C652}"/>
                </a:ext>
              </a:extLst>
            </p:cNvPr>
            <p:cNvSpPr/>
            <p:nvPr/>
          </p:nvSpPr>
          <p:spPr>
            <a:xfrm>
              <a:off x="7899038" y="1259878"/>
              <a:ext cx="2199037" cy="276999"/>
            </a:xfrm>
            <a:prstGeom prst="rect">
              <a:avLst/>
            </a:prstGeom>
          </p:spPr>
          <p:txBody>
            <a:bodyPr wrap="square">
              <a:spAutoFit/>
            </a:bodyPr>
            <a:lstStyle/>
            <a:p>
              <a:pPr algn="ctr"/>
              <a:r>
                <a:rPr lang="ja-JP" altLang="en-US" sz="1200" dirty="0">
                  <a:ln>
                    <a:solidFill>
                      <a:srgbClr val="F1883B"/>
                    </a:solidFill>
                  </a:ln>
                  <a:solidFill>
                    <a:srgbClr val="604901"/>
                  </a:solidFill>
                </a:rPr>
                <a:t>＼利用者さんインタビュー／</a:t>
              </a:r>
            </a:p>
          </p:txBody>
        </p:sp>
      </p:grpSp>
      <p:pic>
        <p:nvPicPr>
          <p:cNvPr id="30" name="図 29">
            <a:extLst>
              <a:ext uri="{FF2B5EF4-FFF2-40B4-BE49-F238E27FC236}">
                <a16:creationId xmlns:a16="http://schemas.microsoft.com/office/drawing/2014/main" id="{A01D9771-15D0-0D4E-838E-8BF38D8E73C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49"/>
          <a:stretch/>
        </p:blipFill>
        <p:spPr>
          <a:xfrm rot="19915342" flipH="1">
            <a:off x="6492601" y="3047356"/>
            <a:ext cx="1215002" cy="1500952"/>
          </a:xfrm>
          <a:prstGeom prst="rect">
            <a:avLst/>
          </a:prstGeom>
        </p:spPr>
      </p:pic>
      <p:sp>
        <p:nvSpPr>
          <p:cNvPr id="16" name="フローチャート: 代替処理 15">
            <a:extLst>
              <a:ext uri="{FF2B5EF4-FFF2-40B4-BE49-F238E27FC236}">
                <a16:creationId xmlns:a16="http://schemas.microsoft.com/office/drawing/2014/main" id="{74836A7C-2EA7-4642-B281-0B75F1D31422}"/>
              </a:ext>
            </a:extLst>
          </p:cNvPr>
          <p:cNvSpPr/>
          <p:nvPr/>
        </p:nvSpPr>
        <p:spPr>
          <a:xfrm>
            <a:off x="5700293" y="4282416"/>
            <a:ext cx="1861809" cy="6212211"/>
          </a:xfrm>
          <a:prstGeom prst="flowChartAlternateProcess">
            <a:avLst/>
          </a:prstGeom>
          <a:blipFill dpi="0" rotWithShape="1">
            <a:blip r:embed="rId5">
              <a:alphaModFix amt="94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ln w="0"/>
              <a:solidFill>
                <a:schemeClr val="tx1"/>
              </a:solidFill>
              <a:effectLst>
                <a:outerShdw blurRad="38100" dist="19050" dir="2700000" algn="tl" rotWithShape="0">
                  <a:schemeClr val="dk1">
                    <a:alpha val="40000"/>
                  </a:schemeClr>
                </a:outerShdw>
              </a:effectLst>
            </a:endParaRPr>
          </a:p>
        </p:txBody>
      </p:sp>
      <p:sp>
        <p:nvSpPr>
          <p:cNvPr id="17" name="テキスト ボックス 16">
            <a:extLst>
              <a:ext uri="{FF2B5EF4-FFF2-40B4-BE49-F238E27FC236}">
                <a16:creationId xmlns:a16="http://schemas.microsoft.com/office/drawing/2014/main" id="{2A267B6C-5B0C-AD4C-AFF3-4BBB2337CE91}"/>
              </a:ext>
            </a:extLst>
          </p:cNvPr>
          <p:cNvSpPr txBox="1"/>
          <p:nvPr/>
        </p:nvSpPr>
        <p:spPr>
          <a:xfrm flipH="1">
            <a:off x="5737331" y="4422725"/>
            <a:ext cx="1762480" cy="5847755"/>
          </a:xfrm>
          <a:prstGeom prst="rect">
            <a:avLst/>
          </a:prstGeom>
          <a:noFill/>
        </p:spPr>
        <p:txBody>
          <a:bodyPr wrap="square" rtlCol="0">
            <a:spAutoFit/>
          </a:bodyPr>
          <a:lstStyle/>
          <a:p>
            <a:pPr algn="just"/>
            <a:r>
              <a:rPr lang="ja-JP" altLang="en-US" sz="850" b="1" dirty="0">
                <a:solidFill>
                  <a:srgbClr val="534002"/>
                </a:solidFill>
                <a:latin typeface="YuKyokasho Medium" panose="02000500000000000000" pitchFamily="2" charset="-128"/>
                <a:ea typeface="YuKyokasho Medium" panose="02000500000000000000" pitchFamily="2" charset="-128"/>
              </a:rPr>
              <a:t>中学時代：</a:t>
            </a:r>
            <a:r>
              <a:rPr lang="ja-JP" altLang="en-US" sz="850" dirty="0">
                <a:solidFill>
                  <a:srgbClr val="534002"/>
                </a:solidFill>
                <a:latin typeface="YuKyokasho Medium" panose="02000500000000000000" pitchFamily="2" charset="-128"/>
                <a:ea typeface="YuKyokasho Medium" panose="02000500000000000000" pitchFamily="2" charset="-128"/>
              </a:rPr>
              <a:t>同級生からいじめを受ける。辛かったが学校は休まなかった。</a:t>
            </a:r>
            <a:endParaRPr lang="en-US" altLang="ja-JP" sz="850" dirty="0">
              <a:solidFill>
                <a:srgbClr val="534002"/>
              </a:solidFill>
              <a:latin typeface="YuKyokasho Medium" panose="02000500000000000000" pitchFamily="2" charset="-128"/>
              <a:ea typeface="YuKyokasho Medium" panose="02000500000000000000" pitchFamily="2" charset="-128"/>
            </a:endParaRPr>
          </a:p>
          <a:p>
            <a:pPr algn="just"/>
            <a:endParaRPr lang="en-US" altLang="ja-JP" sz="850" dirty="0">
              <a:solidFill>
                <a:srgbClr val="534002"/>
              </a:solidFill>
              <a:latin typeface="YuKyokasho Medium" panose="02000500000000000000" pitchFamily="2" charset="-128"/>
              <a:ea typeface="YuKyokasho Medium" panose="02000500000000000000" pitchFamily="2" charset="-128"/>
            </a:endParaRPr>
          </a:p>
          <a:p>
            <a:pPr algn="just"/>
            <a:r>
              <a:rPr lang="ja-JP" altLang="en-US" sz="850" b="1" dirty="0">
                <a:solidFill>
                  <a:srgbClr val="534002"/>
                </a:solidFill>
                <a:latin typeface="YuKyokasho Medium" panose="02000500000000000000" pitchFamily="2" charset="-128"/>
                <a:ea typeface="YuKyokasho Medium" panose="02000500000000000000" pitchFamily="2" charset="-128"/>
              </a:rPr>
              <a:t>高校時代：</a:t>
            </a:r>
            <a:r>
              <a:rPr lang="ja-JP" altLang="en-US" sz="850" dirty="0">
                <a:solidFill>
                  <a:srgbClr val="534002"/>
                </a:solidFill>
                <a:latin typeface="YuKyokasho Medium" panose="02000500000000000000" pitchFamily="2" charset="-128"/>
                <a:ea typeface="YuKyokasho Medium" panose="02000500000000000000" pitchFamily="2" charset="-128"/>
              </a:rPr>
              <a:t>勉強が苦手だったため、定時制の高校に進学。昼はアルバイトをし、夜は授業を受けていた。</a:t>
            </a:r>
            <a:endParaRPr lang="en-US" altLang="ja-JP" sz="850" dirty="0">
              <a:solidFill>
                <a:srgbClr val="534002"/>
              </a:solidFill>
              <a:latin typeface="YuKyokasho Medium" panose="02000500000000000000" pitchFamily="2" charset="-128"/>
              <a:ea typeface="YuKyokasho Medium" panose="02000500000000000000" pitchFamily="2" charset="-128"/>
            </a:endParaRPr>
          </a:p>
          <a:p>
            <a:pPr algn="just"/>
            <a:endParaRPr lang="en-US" altLang="ja-JP" sz="850" dirty="0">
              <a:solidFill>
                <a:srgbClr val="534002"/>
              </a:solidFill>
              <a:latin typeface="YuKyokasho Medium" panose="02000500000000000000" pitchFamily="2" charset="-128"/>
              <a:ea typeface="YuKyokasho Medium" panose="02000500000000000000" pitchFamily="2" charset="-128"/>
            </a:endParaRPr>
          </a:p>
          <a:p>
            <a:pPr algn="just"/>
            <a:r>
              <a:rPr lang="en-US" altLang="ja-JP" sz="850" b="1" dirty="0">
                <a:solidFill>
                  <a:srgbClr val="534002"/>
                </a:solidFill>
                <a:latin typeface="YuKyokasho Medium" panose="02000500000000000000" pitchFamily="2" charset="-128"/>
                <a:ea typeface="YuKyokasho Medium" panose="02000500000000000000" pitchFamily="2" charset="-128"/>
              </a:rPr>
              <a:t>18</a:t>
            </a:r>
            <a:r>
              <a:rPr lang="ja-JP" altLang="en-US" sz="850" b="1" dirty="0">
                <a:solidFill>
                  <a:srgbClr val="534002"/>
                </a:solidFill>
                <a:latin typeface="YuKyokasho Medium" panose="02000500000000000000" pitchFamily="2" charset="-128"/>
                <a:ea typeface="YuKyokasho Medium" panose="02000500000000000000" pitchFamily="2" charset="-128"/>
              </a:rPr>
              <a:t>歳</a:t>
            </a:r>
            <a:r>
              <a:rPr lang="ja-JP" altLang="en-US" sz="850" dirty="0">
                <a:solidFill>
                  <a:srgbClr val="534002"/>
                </a:solidFill>
                <a:latin typeface="YuKyokasho Medium" panose="02000500000000000000" pitchFamily="2" charset="-128"/>
                <a:ea typeface="YuKyokasho Medium" panose="02000500000000000000" pitchFamily="2" charset="-128"/>
              </a:rPr>
              <a:t>：高校卒業。社会人になり、職を転々とする。</a:t>
            </a:r>
            <a:endParaRPr lang="en-US" altLang="ja-JP" sz="850" dirty="0">
              <a:solidFill>
                <a:srgbClr val="534002"/>
              </a:solidFill>
              <a:latin typeface="YuKyokasho Medium" panose="02000500000000000000" pitchFamily="2" charset="-128"/>
              <a:ea typeface="YuKyokasho Medium" panose="02000500000000000000" pitchFamily="2" charset="-128"/>
            </a:endParaRPr>
          </a:p>
          <a:p>
            <a:pPr algn="just"/>
            <a:endParaRPr lang="en-US" altLang="ja-JP" sz="850" dirty="0">
              <a:solidFill>
                <a:srgbClr val="534002"/>
              </a:solidFill>
              <a:latin typeface="YuKyokasho Medium" panose="02000500000000000000" pitchFamily="2" charset="-128"/>
              <a:ea typeface="YuKyokasho Medium" panose="02000500000000000000" pitchFamily="2" charset="-128"/>
            </a:endParaRPr>
          </a:p>
          <a:p>
            <a:pPr algn="just"/>
            <a:r>
              <a:rPr lang="en-US" altLang="ja-JP" sz="850" b="1" dirty="0">
                <a:solidFill>
                  <a:srgbClr val="534002"/>
                </a:solidFill>
                <a:latin typeface="YuKyokasho Medium" panose="02000500000000000000" pitchFamily="2" charset="-128"/>
                <a:ea typeface="YuKyokasho Medium" panose="02000500000000000000" pitchFamily="2" charset="-128"/>
              </a:rPr>
              <a:t>32</a:t>
            </a:r>
            <a:r>
              <a:rPr lang="ja-JP" altLang="en-US" sz="850" b="1" dirty="0">
                <a:solidFill>
                  <a:srgbClr val="534002"/>
                </a:solidFill>
                <a:latin typeface="YuKyokasho Medium" panose="02000500000000000000" pitchFamily="2" charset="-128"/>
                <a:ea typeface="YuKyokasho Medium" panose="02000500000000000000" pitchFamily="2" charset="-128"/>
              </a:rPr>
              <a:t>歳</a:t>
            </a:r>
            <a:r>
              <a:rPr lang="ja-JP" altLang="en-US" sz="850" dirty="0">
                <a:solidFill>
                  <a:srgbClr val="534002"/>
                </a:solidFill>
                <a:latin typeface="YuKyokasho Medium" panose="02000500000000000000" pitchFamily="2" charset="-128"/>
                <a:ea typeface="YuKyokasho Medium" panose="02000500000000000000" pitchFamily="2" charset="-128"/>
              </a:rPr>
              <a:t>：母親が亡くなり精神的ショックを受けるが、その後すぐに妹も亡くしてしまう。</a:t>
            </a:r>
            <a:endParaRPr lang="en-US" altLang="ja-JP" sz="850" dirty="0">
              <a:solidFill>
                <a:srgbClr val="534002"/>
              </a:solidFill>
              <a:latin typeface="YuKyokasho Medium" panose="02000500000000000000" pitchFamily="2" charset="-128"/>
              <a:ea typeface="YuKyokasho Medium" panose="02000500000000000000" pitchFamily="2" charset="-128"/>
            </a:endParaRPr>
          </a:p>
          <a:p>
            <a:pPr algn="just"/>
            <a:endParaRPr lang="en-US" altLang="ja-JP" sz="850" dirty="0">
              <a:solidFill>
                <a:srgbClr val="534002"/>
              </a:solidFill>
              <a:latin typeface="YuKyokasho Medium" panose="02000500000000000000" pitchFamily="2" charset="-128"/>
              <a:ea typeface="YuKyokasho Medium" panose="02000500000000000000" pitchFamily="2" charset="-128"/>
            </a:endParaRPr>
          </a:p>
          <a:p>
            <a:pPr algn="just"/>
            <a:r>
              <a:rPr lang="en-US" altLang="ja-JP" sz="850" b="1" dirty="0">
                <a:solidFill>
                  <a:srgbClr val="534002"/>
                </a:solidFill>
                <a:latin typeface="YuKyokasho Medium" panose="02000500000000000000" pitchFamily="2" charset="-128"/>
                <a:ea typeface="YuKyokasho Medium" panose="02000500000000000000" pitchFamily="2" charset="-128"/>
              </a:rPr>
              <a:t>36</a:t>
            </a:r>
            <a:r>
              <a:rPr lang="ja-JP" altLang="en-US" sz="850" b="1" dirty="0">
                <a:solidFill>
                  <a:srgbClr val="534002"/>
                </a:solidFill>
                <a:latin typeface="YuKyokasho Medium" panose="02000500000000000000" pitchFamily="2" charset="-128"/>
                <a:ea typeface="YuKyokasho Medium" panose="02000500000000000000" pitchFamily="2" charset="-128"/>
              </a:rPr>
              <a:t>歳</a:t>
            </a:r>
            <a:r>
              <a:rPr lang="ja-JP" altLang="en-US" sz="850" dirty="0">
                <a:solidFill>
                  <a:srgbClr val="534002"/>
                </a:solidFill>
                <a:latin typeface="YuKyokasho Medium" panose="02000500000000000000" pitchFamily="2" charset="-128"/>
                <a:ea typeface="YuKyokasho Medium" panose="02000500000000000000" pitchFamily="2" charset="-128"/>
              </a:rPr>
              <a:t>：タクシー会社に就職。運転手として働く。</a:t>
            </a:r>
            <a:endParaRPr lang="en-US" altLang="ja-JP" sz="850" dirty="0">
              <a:solidFill>
                <a:srgbClr val="534002"/>
              </a:solidFill>
              <a:latin typeface="YuKyokasho Medium" panose="02000500000000000000" pitchFamily="2" charset="-128"/>
              <a:ea typeface="YuKyokasho Medium" panose="02000500000000000000" pitchFamily="2" charset="-128"/>
            </a:endParaRPr>
          </a:p>
          <a:p>
            <a:pPr algn="just"/>
            <a:endParaRPr lang="en-US" altLang="ja-JP" sz="850" dirty="0">
              <a:solidFill>
                <a:srgbClr val="534002"/>
              </a:solidFill>
              <a:latin typeface="YuKyokasho Medium" panose="02000500000000000000" pitchFamily="2" charset="-128"/>
              <a:ea typeface="YuKyokasho Medium" panose="02000500000000000000" pitchFamily="2" charset="-128"/>
            </a:endParaRPr>
          </a:p>
          <a:p>
            <a:pPr algn="just"/>
            <a:r>
              <a:rPr lang="en-US" altLang="ja-JP" sz="850" b="1" dirty="0">
                <a:solidFill>
                  <a:srgbClr val="534002"/>
                </a:solidFill>
                <a:latin typeface="YuKyokasho Medium" panose="02000500000000000000" pitchFamily="2" charset="-128"/>
                <a:ea typeface="YuKyokasho Medium" panose="02000500000000000000" pitchFamily="2" charset="-128"/>
              </a:rPr>
              <a:t>37</a:t>
            </a:r>
            <a:r>
              <a:rPr lang="ja-JP" altLang="en-US" sz="850" b="1" dirty="0">
                <a:solidFill>
                  <a:srgbClr val="534002"/>
                </a:solidFill>
                <a:latin typeface="YuKyokasho Medium" panose="02000500000000000000" pitchFamily="2" charset="-128"/>
                <a:ea typeface="YuKyokasho Medium" panose="02000500000000000000" pitchFamily="2" charset="-128"/>
              </a:rPr>
              <a:t>歳</a:t>
            </a:r>
            <a:r>
              <a:rPr lang="ja-JP" altLang="en-US" sz="850" dirty="0">
                <a:solidFill>
                  <a:srgbClr val="534002"/>
                </a:solidFill>
                <a:latin typeface="YuKyokasho Medium" panose="02000500000000000000" pitchFamily="2" charset="-128"/>
                <a:ea typeface="YuKyokasho Medium" panose="02000500000000000000" pitchFamily="2" charset="-128"/>
              </a:rPr>
              <a:t>：結婚相談所で出会った中国人の女性と結婚。</a:t>
            </a:r>
            <a:endParaRPr lang="en-US" altLang="ja-JP" sz="850" dirty="0">
              <a:solidFill>
                <a:srgbClr val="534002"/>
              </a:solidFill>
              <a:latin typeface="YuKyokasho Medium" panose="02000500000000000000" pitchFamily="2" charset="-128"/>
              <a:ea typeface="YuKyokasho Medium" panose="02000500000000000000" pitchFamily="2" charset="-128"/>
            </a:endParaRPr>
          </a:p>
          <a:p>
            <a:pPr algn="just"/>
            <a:endParaRPr lang="en-US" altLang="ja-JP" sz="850" dirty="0">
              <a:solidFill>
                <a:srgbClr val="534002"/>
              </a:solidFill>
              <a:latin typeface="YuKyokasho Medium" panose="02000500000000000000" pitchFamily="2" charset="-128"/>
              <a:ea typeface="YuKyokasho Medium" panose="02000500000000000000" pitchFamily="2" charset="-128"/>
            </a:endParaRPr>
          </a:p>
          <a:p>
            <a:pPr algn="just"/>
            <a:r>
              <a:rPr lang="en-US" altLang="ja-JP" sz="850" b="1" dirty="0">
                <a:solidFill>
                  <a:srgbClr val="534002"/>
                </a:solidFill>
                <a:latin typeface="YuKyokasho Medium" panose="02000500000000000000" pitchFamily="2" charset="-128"/>
                <a:ea typeface="YuKyokasho Medium" panose="02000500000000000000" pitchFamily="2" charset="-128"/>
              </a:rPr>
              <a:t>42</a:t>
            </a:r>
            <a:r>
              <a:rPr lang="ja-JP" altLang="en-US" sz="850" b="1" dirty="0">
                <a:solidFill>
                  <a:srgbClr val="534002"/>
                </a:solidFill>
                <a:latin typeface="YuKyokasho Medium" panose="02000500000000000000" pitchFamily="2" charset="-128"/>
                <a:ea typeface="YuKyokasho Medium" panose="02000500000000000000" pitchFamily="2" charset="-128"/>
              </a:rPr>
              <a:t>歳</a:t>
            </a:r>
            <a:r>
              <a:rPr lang="ja-JP" altLang="en-US" sz="850" dirty="0">
                <a:solidFill>
                  <a:srgbClr val="534002"/>
                </a:solidFill>
                <a:latin typeface="YuKyokasho Medium" panose="02000500000000000000" pitchFamily="2" charset="-128"/>
                <a:ea typeface="YuKyokasho Medium" panose="02000500000000000000" pitchFamily="2" charset="-128"/>
              </a:rPr>
              <a:t>：妻から</a:t>
            </a:r>
            <a:r>
              <a:rPr lang="en-US" altLang="ja-JP" sz="850" dirty="0">
                <a:solidFill>
                  <a:srgbClr val="534002"/>
                </a:solidFill>
                <a:latin typeface="YuKyokasho Medium" panose="02000500000000000000" pitchFamily="2" charset="-128"/>
                <a:ea typeface="YuKyokasho Medium" panose="02000500000000000000" pitchFamily="2" charset="-128"/>
              </a:rPr>
              <a:t>DV</a:t>
            </a:r>
            <a:r>
              <a:rPr lang="ja-JP" altLang="en-US" sz="850" dirty="0">
                <a:solidFill>
                  <a:srgbClr val="534002"/>
                </a:solidFill>
                <a:latin typeface="YuKyokasho Medium" panose="02000500000000000000" pitchFamily="2" charset="-128"/>
                <a:ea typeface="YuKyokasho Medium" panose="02000500000000000000" pitchFamily="2" charset="-128"/>
              </a:rPr>
              <a:t>を受ける。ストレスで酒量が増え、アルコール依存症に。</a:t>
            </a:r>
            <a:endParaRPr lang="en-US" altLang="ja-JP" sz="850" dirty="0">
              <a:solidFill>
                <a:srgbClr val="534002"/>
              </a:solidFill>
              <a:latin typeface="YuKyokasho Medium" panose="02000500000000000000" pitchFamily="2" charset="-128"/>
              <a:ea typeface="YuKyokasho Medium" panose="02000500000000000000" pitchFamily="2" charset="-128"/>
            </a:endParaRPr>
          </a:p>
          <a:p>
            <a:pPr algn="just"/>
            <a:endParaRPr lang="en-US" altLang="ja-JP" sz="850" dirty="0">
              <a:solidFill>
                <a:srgbClr val="534002"/>
              </a:solidFill>
              <a:latin typeface="YuKyokasho Medium" panose="02000500000000000000" pitchFamily="2" charset="-128"/>
              <a:ea typeface="YuKyokasho Medium" panose="02000500000000000000" pitchFamily="2" charset="-128"/>
            </a:endParaRPr>
          </a:p>
          <a:p>
            <a:pPr algn="just"/>
            <a:r>
              <a:rPr lang="en-US" altLang="ja-JP" sz="850" b="1" dirty="0">
                <a:solidFill>
                  <a:srgbClr val="534002"/>
                </a:solidFill>
                <a:latin typeface="YuKyokasho Medium" panose="02000500000000000000" pitchFamily="2" charset="-128"/>
                <a:ea typeface="YuKyokasho Medium" panose="02000500000000000000" pitchFamily="2" charset="-128"/>
              </a:rPr>
              <a:t>44</a:t>
            </a:r>
            <a:r>
              <a:rPr lang="ja-JP" altLang="en-US" sz="850" b="1" dirty="0">
                <a:solidFill>
                  <a:srgbClr val="534002"/>
                </a:solidFill>
                <a:latin typeface="YuKyokasho Medium" panose="02000500000000000000" pitchFamily="2" charset="-128"/>
                <a:ea typeface="YuKyokasho Medium" panose="02000500000000000000" pitchFamily="2" charset="-128"/>
              </a:rPr>
              <a:t>歳：</a:t>
            </a:r>
            <a:r>
              <a:rPr lang="ja-JP" altLang="en-US" sz="850" dirty="0">
                <a:solidFill>
                  <a:srgbClr val="534002"/>
                </a:solidFill>
                <a:latin typeface="YuKyokasho Medium" panose="02000500000000000000" pitchFamily="2" charset="-128"/>
                <a:ea typeface="YuKyokasho Medium" panose="02000500000000000000" pitchFamily="2" charset="-128"/>
              </a:rPr>
              <a:t>アルコール依存症が悪化し、会社に行けなくなる。生活にも困窮し、借金も増えた。</a:t>
            </a:r>
            <a:endParaRPr lang="en-US" altLang="ja-JP" sz="850" dirty="0">
              <a:solidFill>
                <a:srgbClr val="534002"/>
              </a:solidFill>
              <a:latin typeface="YuKyokasho Medium" panose="02000500000000000000" pitchFamily="2" charset="-128"/>
              <a:ea typeface="YuKyokasho Medium" panose="02000500000000000000" pitchFamily="2" charset="-128"/>
            </a:endParaRPr>
          </a:p>
          <a:p>
            <a:pPr algn="just"/>
            <a:endParaRPr lang="en-US" altLang="ja-JP" sz="850" dirty="0">
              <a:solidFill>
                <a:srgbClr val="534002"/>
              </a:solidFill>
              <a:latin typeface="YuKyokasho Medium" panose="02000500000000000000" pitchFamily="2" charset="-128"/>
              <a:ea typeface="YuKyokasho Medium" panose="02000500000000000000" pitchFamily="2" charset="-128"/>
            </a:endParaRPr>
          </a:p>
          <a:p>
            <a:pPr algn="just"/>
            <a:r>
              <a:rPr lang="en-US" altLang="ja-JP" sz="850" b="1" dirty="0">
                <a:solidFill>
                  <a:srgbClr val="534002"/>
                </a:solidFill>
                <a:latin typeface="YuKyokasho Medium" panose="02000500000000000000" pitchFamily="2" charset="-128"/>
                <a:ea typeface="YuKyokasho Medium" panose="02000500000000000000" pitchFamily="2" charset="-128"/>
              </a:rPr>
              <a:t>45</a:t>
            </a:r>
            <a:r>
              <a:rPr lang="ja-JP" altLang="en-US" sz="850" b="1" dirty="0">
                <a:solidFill>
                  <a:srgbClr val="534002"/>
                </a:solidFill>
                <a:latin typeface="YuKyokasho Medium" panose="02000500000000000000" pitchFamily="2" charset="-128"/>
                <a:ea typeface="YuKyokasho Medium" panose="02000500000000000000" pitchFamily="2" charset="-128"/>
              </a:rPr>
              <a:t>歳：</a:t>
            </a:r>
            <a:r>
              <a:rPr lang="ja-JP" altLang="en-US" sz="850" dirty="0">
                <a:solidFill>
                  <a:srgbClr val="534002"/>
                </a:solidFill>
                <a:latin typeface="YuKyokasho Medium" panose="02000500000000000000" pitchFamily="2" charset="-128"/>
                <a:ea typeface="YuKyokasho Medium" panose="02000500000000000000" pitchFamily="2" charset="-128"/>
              </a:rPr>
              <a:t>父親が亡くなる。その後、アルコール依存症の治療のため、専門の病院へ入院。</a:t>
            </a:r>
            <a:endParaRPr lang="en-US" altLang="ja-JP" sz="850" dirty="0">
              <a:solidFill>
                <a:srgbClr val="534002"/>
              </a:solidFill>
              <a:latin typeface="YuKyokasho Medium" panose="02000500000000000000" pitchFamily="2" charset="-128"/>
              <a:ea typeface="YuKyokasho Medium" panose="02000500000000000000" pitchFamily="2" charset="-128"/>
            </a:endParaRPr>
          </a:p>
          <a:p>
            <a:pPr algn="just"/>
            <a:endParaRPr lang="en-US" altLang="ja-JP" sz="850" dirty="0">
              <a:solidFill>
                <a:srgbClr val="534002"/>
              </a:solidFill>
              <a:latin typeface="YuKyokasho Medium" panose="02000500000000000000" pitchFamily="2" charset="-128"/>
              <a:ea typeface="YuKyokasho Medium" panose="02000500000000000000" pitchFamily="2" charset="-128"/>
            </a:endParaRPr>
          </a:p>
          <a:p>
            <a:pPr algn="just"/>
            <a:r>
              <a:rPr lang="en-US" altLang="ja-JP" sz="850" b="1" dirty="0">
                <a:solidFill>
                  <a:srgbClr val="534002"/>
                </a:solidFill>
                <a:latin typeface="YuKyokasho Medium" panose="02000500000000000000" pitchFamily="2" charset="-128"/>
                <a:ea typeface="YuKyokasho Medium" panose="02000500000000000000" pitchFamily="2" charset="-128"/>
              </a:rPr>
              <a:t>47</a:t>
            </a:r>
            <a:r>
              <a:rPr lang="ja-JP" altLang="en-US" sz="850" b="1" dirty="0">
                <a:solidFill>
                  <a:srgbClr val="534002"/>
                </a:solidFill>
                <a:latin typeface="YuKyokasho Medium" panose="02000500000000000000" pitchFamily="2" charset="-128"/>
                <a:ea typeface="YuKyokasho Medium" panose="02000500000000000000" pitchFamily="2" charset="-128"/>
              </a:rPr>
              <a:t>歳：</a:t>
            </a:r>
            <a:r>
              <a:rPr lang="ja-JP" altLang="en-US" sz="850" dirty="0">
                <a:solidFill>
                  <a:srgbClr val="534002"/>
                </a:solidFill>
                <a:latin typeface="YuKyokasho Medium" panose="02000500000000000000" pitchFamily="2" charset="-128"/>
                <a:ea typeface="YuKyokasho Medium" panose="02000500000000000000" pitchFamily="2" charset="-128"/>
              </a:rPr>
              <a:t>退院後、家を売って離婚。タクシー会社を退職。</a:t>
            </a:r>
            <a:endParaRPr lang="en-US" altLang="ja-JP" sz="850" dirty="0">
              <a:solidFill>
                <a:srgbClr val="534002"/>
              </a:solidFill>
              <a:latin typeface="YuKyokasho Medium" panose="02000500000000000000" pitchFamily="2" charset="-128"/>
              <a:ea typeface="YuKyokasho Medium" panose="02000500000000000000" pitchFamily="2" charset="-128"/>
            </a:endParaRPr>
          </a:p>
          <a:p>
            <a:pPr algn="just"/>
            <a:endParaRPr lang="en-US" altLang="ja-JP" sz="850" dirty="0">
              <a:solidFill>
                <a:srgbClr val="534002"/>
              </a:solidFill>
              <a:latin typeface="YuKyokasho Medium" panose="02000500000000000000" pitchFamily="2" charset="-128"/>
              <a:ea typeface="YuKyokasho Medium" panose="02000500000000000000" pitchFamily="2" charset="-128"/>
            </a:endParaRPr>
          </a:p>
          <a:p>
            <a:pPr algn="just"/>
            <a:r>
              <a:rPr lang="en-US" altLang="ja-JP" sz="850" b="1" dirty="0">
                <a:solidFill>
                  <a:srgbClr val="534002"/>
                </a:solidFill>
                <a:latin typeface="YuKyokasho Medium" panose="02000500000000000000" pitchFamily="2" charset="-128"/>
                <a:ea typeface="YuKyokasho Medium" panose="02000500000000000000" pitchFamily="2" charset="-128"/>
              </a:rPr>
              <a:t>48</a:t>
            </a:r>
            <a:r>
              <a:rPr lang="ja-JP" altLang="en-US" sz="850" b="1" dirty="0">
                <a:solidFill>
                  <a:srgbClr val="534002"/>
                </a:solidFill>
                <a:latin typeface="YuKyokasho Medium" panose="02000500000000000000" pitchFamily="2" charset="-128"/>
                <a:ea typeface="YuKyokasho Medium" panose="02000500000000000000" pitchFamily="2" charset="-128"/>
              </a:rPr>
              <a:t>歳：</a:t>
            </a:r>
            <a:r>
              <a:rPr lang="ja-JP" altLang="en-US" sz="850" dirty="0">
                <a:solidFill>
                  <a:srgbClr val="534002"/>
                </a:solidFill>
                <a:latin typeface="YuKyokasho Medium" panose="02000500000000000000" pitchFamily="2" charset="-128"/>
                <a:ea typeface="YuKyokasho Medium" panose="02000500000000000000" pitchFamily="2" charset="-128"/>
              </a:rPr>
              <a:t>依存症の症状が無くなり、社会復帰する。グループホームに入居し、就活にもチャレンジ。</a:t>
            </a:r>
            <a:endParaRPr lang="en-US" altLang="ja-JP" sz="850" dirty="0">
              <a:solidFill>
                <a:srgbClr val="534002"/>
              </a:solidFill>
              <a:latin typeface="YuKyokasho Medium" panose="02000500000000000000" pitchFamily="2" charset="-128"/>
              <a:ea typeface="YuKyokasho Medium" panose="02000500000000000000" pitchFamily="2" charset="-128"/>
            </a:endParaRPr>
          </a:p>
          <a:p>
            <a:pPr algn="just"/>
            <a:endParaRPr lang="en-US" altLang="ja-JP" sz="850" dirty="0">
              <a:solidFill>
                <a:srgbClr val="534002"/>
              </a:solidFill>
              <a:latin typeface="YuKyokasho Medium" panose="02000500000000000000" pitchFamily="2" charset="-128"/>
              <a:ea typeface="YuKyokasho Medium" panose="02000500000000000000" pitchFamily="2" charset="-128"/>
            </a:endParaRPr>
          </a:p>
          <a:p>
            <a:pPr algn="just"/>
            <a:r>
              <a:rPr lang="en-US" altLang="ja-JP" sz="850" b="1" dirty="0">
                <a:solidFill>
                  <a:srgbClr val="534002"/>
                </a:solidFill>
                <a:latin typeface="YuKyokasho Medium" panose="02000500000000000000" pitchFamily="2" charset="-128"/>
                <a:ea typeface="YuKyokasho Medium" panose="02000500000000000000" pitchFamily="2" charset="-128"/>
              </a:rPr>
              <a:t>52</a:t>
            </a:r>
            <a:r>
              <a:rPr lang="ja-JP" altLang="en-US" sz="850" b="1" dirty="0">
                <a:solidFill>
                  <a:srgbClr val="534002"/>
                </a:solidFill>
                <a:latin typeface="YuKyokasho Medium" panose="02000500000000000000" pitchFamily="2" charset="-128"/>
                <a:ea typeface="YuKyokasho Medium" panose="02000500000000000000" pitchFamily="2" charset="-128"/>
              </a:rPr>
              <a:t>歳現在</a:t>
            </a:r>
            <a:r>
              <a:rPr lang="ja-JP" altLang="en-US" sz="850" dirty="0">
                <a:solidFill>
                  <a:srgbClr val="534002"/>
                </a:solidFill>
                <a:latin typeface="YuKyokasho Medium" panose="02000500000000000000" pitchFamily="2" charset="-128"/>
                <a:ea typeface="YuKyokasho Medium" panose="02000500000000000000" pitchFamily="2" charset="-128"/>
              </a:rPr>
              <a:t>：エスプリドゥに通所。週</a:t>
            </a:r>
            <a:r>
              <a:rPr lang="en-US" altLang="ja-JP" sz="850" dirty="0">
                <a:solidFill>
                  <a:srgbClr val="534002"/>
                </a:solidFill>
                <a:latin typeface="YuKyokasho Medium" panose="02000500000000000000" pitchFamily="2" charset="-128"/>
                <a:ea typeface="YuKyokasho Medium" panose="02000500000000000000" pitchFamily="2" charset="-128"/>
              </a:rPr>
              <a:t>5</a:t>
            </a:r>
            <a:r>
              <a:rPr lang="ja-JP" altLang="en-US" sz="850" dirty="0">
                <a:solidFill>
                  <a:srgbClr val="534002"/>
                </a:solidFill>
                <a:latin typeface="YuKyokasho Medium" panose="02000500000000000000" pitchFamily="2" charset="-128"/>
                <a:ea typeface="YuKyokasho Medium" panose="02000500000000000000" pitchFamily="2" charset="-128"/>
              </a:rPr>
              <a:t>日間の安定通所ができている。</a:t>
            </a:r>
            <a:endParaRPr lang="en-US" altLang="ja-JP" sz="850" dirty="0">
              <a:solidFill>
                <a:srgbClr val="534002"/>
              </a:solidFill>
              <a:latin typeface="YuKyokasho Medium" panose="02000500000000000000" pitchFamily="2" charset="-128"/>
              <a:ea typeface="YuKyokasho Medium" panose="02000500000000000000" pitchFamily="2" charset="-128"/>
            </a:endParaRPr>
          </a:p>
        </p:txBody>
      </p:sp>
      <p:pic>
        <p:nvPicPr>
          <p:cNvPr id="12" name="図 11">
            <a:extLst>
              <a:ext uri="{FF2B5EF4-FFF2-40B4-BE49-F238E27FC236}">
                <a16:creationId xmlns:a16="http://schemas.microsoft.com/office/drawing/2014/main" id="{812F3D14-4694-054D-AED6-23FF098035A2}"/>
              </a:ext>
            </a:extLst>
          </p:cNvPr>
          <p:cNvPicPr>
            <a:picLocks noChangeAspect="1"/>
          </p:cNvPicPr>
          <p:nvPr/>
        </p:nvPicPr>
        <p:blipFill>
          <a:blip r:embed="rId6" cstate="print">
            <a:extLst>
              <a:ext uri="{28A0092B-C50C-407E-A947-70E740481C1C}">
                <a14:useLocalDpi xmlns:a14="http://schemas.microsoft.com/office/drawing/2010/main" val="0"/>
              </a:ext>
            </a:extLst>
          </a:blip>
          <a:srcRect l="6181" t="1" b="-820"/>
          <a:stretch/>
        </p:blipFill>
        <p:spPr>
          <a:xfrm>
            <a:off x="256148" y="1212870"/>
            <a:ext cx="1298166" cy="1000436"/>
          </a:xfrm>
          <a:prstGeom prst="rect">
            <a:avLst/>
          </a:prstGeom>
        </p:spPr>
      </p:pic>
      <p:pic>
        <p:nvPicPr>
          <p:cNvPr id="24" name="図 23">
            <a:extLst>
              <a:ext uri="{FF2B5EF4-FFF2-40B4-BE49-F238E27FC236}">
                <a16:creationId xmlns:a16="http://schemas.microsoft.com/office/drawing/2014/main" id="{98BE75E2-1FF2-1A4A-B1A7-0C185ECAE015}"/>
              </a:ext>
            </a:extLst>
          </p:cNvPr>
          <p:cNvPicPr>
            <a:picLocks noChangeAspect="1"/>
          </p:cNvPicPr>
          <p:nvPr/>
        </p:nvPicPr>
        <p:blipFill>
          <a:blip r:embed="rId7" cstate="print">
            <a:extLst>
              <a:ext uri="{28A0092B-C50C-407E-A947-70E740481C1C}">
                <a14:useLocalDpi xmlns:a14="http://schemas.microsoft.com/office/drawing/2010/main" val="0"/>
              </a:ext>
            </a:extLst>
          </a:blip>
          <a:srcRect l="7675" r="10135"/>
          <a:stretch/>
        </p:blipFill>
        <p:spPr>
          <a:xfrm>
            <a:off x="4190541" y="7099795"/>
            <a:ext cx="1360760" cy="1062948"/>
          </a:xfrm>
          <a:prstGeom prst="rect">
            <a:avLst/>
          </a:prstGeom>
        </p:spPr>
      </p:pic>
      <p:pic>
        <p:nvPicPr>
          <p:cNvPr id="10" name="図 9">
            <a:extLst>
              <a:ext uri="{FF2B5EF4-FFF2-40B4-BE49-F238E27FC236}">
                <a16:creationId xmlns:a16="http://schemas.microsoft.com/office/drawing/2014/main" id="{309C19FE-9101-AD41-80BF-C402852E5F7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063" t="15955" r="5058" b="26780"/>
          <a:stretch/>
        </p:blipFill>
        <p:spPr>
          <a:xfrm>
            <a:off x="4140500" y="5924906"/>
            <a:ext cx="1410801" cy="1088025"/>
          </a:xfrm>
          <a:prstGeom prst="rect">
            <a:avLst/>
          </a:prstGeom>
        </p:spPr>
      </p:pic>
      <p:pic>
        <p:nvPicPr>
          <p:cNvPr id="21" name="図 20">
            <a:extLst>
              <a:ext uri="{FF2B5EF4-FFF2-40B4-BE49-F238E27FC236}">
                <a16:creationId xmlns:a16="http://schemas.microsoft.com/office/drawing/2014/main" id="{FD80FAC6-FCD0-2D4E-A195-11867DE3902F}"/>
              </a:ext>
            </a:extLst>
          </p:cNvPr>
          <p:cNvPicPr>
            <a:picLocks noChangeAspect="1"/>
          </p:cNvPicPr>
          <p:nvPr/>
        </p:nvPicPr>
        <p:blipFill>
          <a:blip r:embed="rId9" cstate="print">
            <a:extLst>
              <a:ext uri="{28A0092B-C50C-407E-A947-70E740481C1C}">
                <a14:useLocalDpi xmlns:a14="http://schemas.microsoft.com/office/drawing/2010/main" val="0"/>
              </a:ext>
            </a:extLst>
          </a:blip>
          <a:srcRect l="10536" t="-205" b="-1"/>
          <a:stretch/>
        </p:blipFill>
        <p:spPr>
          <a:xfrm>
            <a:off x="141742" y="8445325"/>
            <a:ext cx="1255822" cy="1883727"/>
          </a:xfrm>
          <a:prstGeom prst="rect">
            <a:avLst/>
          </a:prstGeom>
        </p:spPr>
      </p:pic>
      <p:pic>
        <p:nvPicPr>
          <p:cNvPr id="26" name="図 25">
            <a:extLst>
              <a:ext uri="{FF2B5EF4-FFF2-40B4-BE49-F238E27FC236}">
                <a16:creationId xmlns:a16="http://schemas.microsoft.com/office/drawing/2014/main" id="{BB07A091-7EAA-E14F-8EBB-E93D02BF837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19827" r="13057" b="11191"/>
          <a:stretch/>
        </p:blipFill>
        <p:spPr>
          <a:xfrm rot="19872481" flipH="1">
            <a:off x="5640557" y="3149145"/>
            <a:ext cx="961381" cy="1021159"/>
          </a:xfrm>
          <a:prstGeom prst="rect">
            <a:avLst/>
          </a:prstGeom>
        </p:spPr>
      </p:pic>
    </p:spTree>
    <p:extLst>
      <p:ext uri="{BB962C8B-B14F-4D97-AF65-F5344CB8AC3E}">
        <p14:creationId xmlns:p14="http://schemas.microsoft.com/office/powerpoint/2010/main" val="1707043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図 46">
            <a:extLst>
              <a:ext uri="{FF2B5EF4-FFF2-40B4-BE49-F238E27FC236}">
                <a16:creationId xmlns:a16="http://schemas.microsoft.com/office/drawing/2014/main" id="{AD31316C-747C-8B4B-BD37-BC051F67EC46}"/>
              </a:ext>
            </a:extLst>
          </p:cNvPr>
          <p:cNvPicPr>
            <a:picLocks noChangeAspect="1"/>
          </p:cNvPicPr>
          <p:nvPr/>
        </p:nvPicPr>
        <p:blipFill>
          <a:blip r:embed="rId2"/>
          <a:stretch>
            <a:fillRect/>
          </a:stretch>
        </p:blipFill>
        <p:spPr>
          <a:xfrm rot="5400000">
            <a:off x="-1549842" y="1549840"/>
            <a:ext cx="10875259" cy="7775576"/>
          </a:xfrm>
          <a:prstGeom prst="rect">
            <a:avLst/>
          </a:prstGeom>
        </p:spPr>
      </p:pic>
      <p:sp>
        <p:nvSpPr>
          <p:cNvPr id="8" name="正方形/長方形 7">
            <a:extLst>
              <a:ext uri="{FF2B5EF4-FFF2-40B4-BE49-F238E27FC236}">
                <a16:creationId xmlns:a16="http://schemas.microsoft.com/office/drawing/2014/main" id="{524D8E3D-2324-4B43-8E39-FD6F6CF640E5}"/>
              </a:ext>
            </a:extLst>
          </p:cNvPr>
          <p:cNvSpPr/>
          <p:nvPr/>
        </p:nvSpPr>
        <p:spPr>
          <a:xfrm>
            <a:off x="175937" y="212481"/>
            <a:ext cx="7423700" cy="10482749"/>
          </a:xfrm>
          <a:prstGeom prst="rect">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97E93FAD-51BA-CE43-A322-AA1207F201A2}"/>
              </a:ext>
            </a:extLst>
          </p:cNvPr>
          <p:cNvSpPr txBox="1"/>
          <p:nvPr/>
        </p:nvSpPr>
        <p:spPr>
          <a:xfrm>
            <a:off x="-108138" y="243263"/>
            <a:ext cx="7802136" cy="4563234"/>
          </a:xfrm>
          <a:prstGeom prst="rect">
            <a:avLst/>
          </a:prstGeom>
          <a:noFill/>
        </p:spPr>
        <p:txBody>
          <a:bodyPr vert="eaVert" wrap="square" numCol="2" spcCol="180000" rtlCol="0">
            <a:spAutoFit/>
          </a:bodyPr>
          <a:lstStyle/>
          <a:p>
            <a:r>
              <a:rPr lang="ja-JP" altLang="en-US" sz="1100" dirty="0"/>
              <a:t>の</a:t>
            </a:r>
            <a:r>
              <a:rPr lang="ja-JP" altLang="ja-JP" sz="1100" dirty="0"/>
              <a:t>治療を専門としている病院に</a:t>
            </a:r>
            <a:r>
              <a:rPr lang="ja-JP" altLang="en-US" sz="1100" dirty="0"/>
              <a:t>三</a:t>
            </a:r>
            <a:r>
              <a:rPr lang="ja-JP" altLang="ja-JP" sz="1100" dirty="0"/>
              <a:t>ヶ月入院しました。</a:t>
            </a:r>
          </a:p>
          <a:p>
            <a:r>
              <a:rPr lang="ja-JP" altLang="ja-JP" sz="1100" dirty="0"/>
              <a:t>○やっと治療に専念で</a:t>
            </a:r>
            <a:r>
              <a:rPr lang="ja-JP" altLang="en-US" sz="1100" dirty="0"/>
              <a:t>きました</a:t>
            </a:r>
            <a:r>
              <a:rPr lang="ja-JP" altLang="ja-JP" sz="1100" dirty="0"/>
              <a:t>ね。</a:t>
            </a:r>
            <a:endParaRPr lang="en-US" altLang="ja-JP" sz="1100" b="1" dirty="0"/>
          </a:p>
          <a:p>
            <a:r>
              <a:rPr lang="ja-JP" altLang="ja-JP" sz="1100" dirty="0"/>
              <a:t>特に効果があった治療法はありましたか</a:t>
            </a:r>
            <a:r>
              <a:rPr lang="ja-JP" altLang="en-US" sz="1100" dirty="0"/>
              <a:t>？</a:t>
            </a:r>
            <a:endParaRPr lang="en-US" altLang="ja-JP" sz="1100" dirty="0"/>
          </a:p>
          <a:p>
            <a:r>
              <a:rPr lang="ja-JP" altLang="ja-JP" sz="1100" dirty="0"/>
              <a:t>●これ！</a:t>
            </a:r>
            <a:r>
              <a:rPr lang="ja-JP" altLang="en-US" sz="1100" dirty="0"/>
              <a:t>　</a:t>
            </a:r>
            <a:r>
              <a:rPr lang="ja-JP" altLang="ja-JP" sz="1100" dirty="0"/>
              <a:t>というのはないですね。ただ、入院中は抗酒剤を毎朝飲んでいました。これを服薬中</a:t>
            </a:r>
            <a:r>
              <a:rPr lang="ja-JP" altLang="en-US" sz="1100" dirty="0"/>
              <a:t>に</a:t>
            </a:r>
            <a:r>
              <a:rPr lang="ja-JP" altLang="ja-JP" sz="1100" dirty="0"/>
              <a:t>お酒を飲んでしまうと、ものすご</a:t>
            </a:r>
            <a:r>
              <a:rPr lang="ja-JP" altLang="en-US" sz="1100" dirty="0"/>
              <a:t>く</a:t>
            </a:r>
            <a:r>
              <a:rPr lang="ja-JP" altLang="ja-JP" sz="1100" dirty="0"/>
              <a:t>酔っぱらって</a:t>
            </a:r>
            <a:r>
              <a:rPr lang="ja-JP" altLang="en-US" sz="1100" dirty="0"/>
              <a:t>、</a:t>
            </a:r>
            <a:r>
              <a:rPr lang="ja-JP" altLang="ja-JP" sz="1100" dirty="0"/>
              <a:t>めちゃくちゃ具合が悪くなるんです。それが嫌すぎて、そのときはお酒に手が伸びなくなりましたね。あとは単純に病院内で隔離された状況なので、物理的に</a:t>
            </a:r>
            <a:r>
              <a:rPr lang="ja-JP" altLang="en-US" sz="1100" dirty="0"/>
              <a:t>お酒に</a:t>
            </a:r>
            <a:r>
              <a:rPr lang="ja-JP" altLang="ja-JP" sz="1100" dirty="0"/>
              <a:t>手が出せなくてよかったです。</a:t>
            </a:r>
          </a:p>
          <a:p>
            <a:r>
              <a:rPr lang="ja-JP" altLang="ja-JP" sz="1100" dirty="0"/>
              <a:t>〇たしかに、入院中は自然とお酒と距離を置いた生活を送ることができますよね。でも</a:t>
            </a:r>
            <a:r>
              <a:rPr lang="en-US" altLang="ja-JP" sz="1100" dirty="0"/>
              <a:t>3</a:t>
            </a:r>
            <a:r>
              <a:rPr lang="ja-JP" altLang="ja-JP" sz="1100" dirty="0"/>
              <a:t>ヶ月経って退院後は？　また飲みたくなってしまうものなんですか？</a:t>
            </a:r>
          </a:p>
          <a:p>
            <a:r>
              <a:rPr lang="ja-JP" altLang="ja-JP" sz="1100" dirty="0"/>
              <a:t>●自分の場合は入院したことで、お酒への欲はほとんどなくなりましたね。でも念のため勧められて、</a:t>
            </a:r>
            <a:r>
              <a:rPr lang="en-US" altLang="ja-JP" sz="1100" baseline="30000" dirty="0"/>
              <a:t>※</a:t>
            </a:r>
            <a:r>
              <a:rPr lang="ja-JP" altLang="en-US" sz="1100" baseline="30000" dirty="0"/>
              <a:t>４</a:t>
            </a:r>
            <a:r>
              <a:rPr lang="ja-JP" altLang="en-US" sz="1100" dirty="0"/>
              <a:t>ＡＡや、</a:t>
            </a:r>
            <a:r>
              <a:rPr lang="en-US" altLang="ja-JP" sz="1100" baseline="30000" dirty="0"/>
              <a:t>※5</a:t>
            </a:r>
            <a:r>
              <a:rPr lang="ja-JP" altLang="en-US" sz="1100" dirty="0"/>
              <a:t>断酒会</a:t>
            </a:r>
            <a:r>
              <a:rPr lang="ja-JP" altLang="ja-JP" sz="1100" dirty="0"/>
              <a:t>にも参加していました。効果があったのかはわかりませんが、自分と同じように悩むアルコール依存症の人たちがいると知れたのはいい機会でした。</a:t>
            </a:r>
          </a:p>
          <a:p>
            <a:r>
              <a:rPr lang="ja-JP" altLang="ja-JP" sz="1100" dirty="0"/>
              <a:t>〇自分だけが辛いという孤独感を抱えずに済むから、自助グループに参加するのは良いことですよね。</a:t>
            </a:r>
            <a:r>
              <a:rPr lang="ja-JP" altLang="en-US" sz="1100" dirty="0"/>
              <a:t>依存症を克服して</a:t>
            </a:r>
            <a:r>
              <a:rPr lang="ja-JP" altLang="ja-JP" sz="1100" dirty="0"/>
              <a:t>退院後は</a:t>
            </a:r>
            <a:r>
              <a:rPr lang="ja-JP" altLang="en-US" sz="1100" dirty="0"/>
              <a:t>？　</a:t>
            </a:r>
            <a:r>
              <a:rPr lang="ja-JP" altLang="ja-JP" sz="1100" dirty="0"/>
              <a:t>どういう進路に進んだんですか？</a:t>
            </a:r>
          </a:p>
          <a:p>
            <a:r>
              <a:rPr lang="ja-JP" altLang="ja-JP" sz="1100" dirty="0"/>
              <a:t>●その後はグループホームに入居して、障害枠での就労も経験しました。結局そこはやめてしまいましたが、グループホームの紹介でエスプリドゥに入って、今は落ち着いた気持ちで通所できています。</a:t>
            </a:r>
          </a:p>
          <a:p>
            <a:r>
              <a:rPr lang="ja-JP" altLang="ja-JP" sz="1100" dirty="0"/>
              <a:t>○</a:t>
            </a:r>
            <a:r>
              <a:rPr lang="ja-JP" altLang="en-US" sz="1100" dirty="0"/>
              <a:t>Ａ</a:t>
            </a:r>
            <a:r>
              <a:rPr lang="ja-JP" altLang="ja-JP" sz="1100" dirty="0"/>
              <a:t>さんがエスプリドゥにくるまでに</a:t>
            </a:r>
            <a:r>
              <a:rPr lang="ja-JP" altLang="en-US" sz="1100" dirty="0"/>
              <a:t>こんなに色々な経験をされていた</a:t>
            </a:r>
            <a:r>
              <a:rPr lang="ja-JP" altLang="ja-JP" sz="1100" dirty="0"/>
              <a:t>とは知りませんでした。</a:t>
            </a:r>
          </a:p>
          <a:p>
            <a:r>
              <a:rPr lang="ja-JP" altLang="ja-JP" sz="1100" dirty="0"/>
              <a:t>●振り返ると色々ありましたね。冒頭でも言ったように元々不安が強いので、ここに入りたてのころは来るだけで疲れていましたが、今は落ち着きました。</a:t>
            </a:r>
          </a:p>
          <a:p>
            <a:r>
              <a:rPr lang="ja-JP" altLang="ja-JP" sz="1100" dirty="0"/>
              <a:t>○落ち着いて通所できるようになってよかった</a:t>
            </a:r>
            <a:r>
              <a:rPr lang="ja-JP" altLang="en-US" sz="1100" dirty="0"/>
              <a:t>です！　</a:t>
            </a:r>
            <a:r>
              <a:rPr lang="ja-JP" altLang="ja-JP" sz="1100" dirty="0"/>
              <a:t>最後に</a:t>
            </a:r>
            <a:r>
              <a:rPr lang="ja-JP" altLang="en-US" sz="1100" dirty="0"/>
              <a:t>、Ａ</a:t>
            </a:r>
            <a:r>
              <a:rPr lang="ja-JP" altLang="ja-JP" sz="1100" dirty="0"/>
              <a:t>さんのこれからの目標をきいてもいいですか？</a:t>
            </a:r>
          </a:p>
          <a:p>
            <a:r>
              <a:rPr lang="ja-JP" altLang="ja-JP" sz="1100" dirty="0"/>
              <a:t>●目標はもう少し作れるパンのレパートリーを増やしていくことです。そして無理をしないこと。頑張</a:t>
            </a:r>
            <a:r>
              <a:rPr lang="ja-JP" altLang="en-US" sz="1100" dirty="0"/>
              <a:t>りすぎ</a:t>
            </a:r>
            <a:r>
              <a:rPr lang="ja-JP" altLang="ja-JP" sz="1100" dirty="0"/>
              <a:t>るとすぐ不調になるので。エスプリドゥで落ち着いて作業をすることをシンプルに続けたいです。</a:t>
            </a:r>
          </a:p>
          <a:p>
            <a:r>
              <a:rPr lang="ja-JP" altLang="ja-JP" sz="1100" dirty="0"/>
              <a:t>○ありがとうございます！　今日はたくさんお話がきけてよかったです。これからも一緒に通所と作業を頑張っていきましょうね</a:t>
            </a:r>
            <a:r>
              <a:rPr lang="ja-JP" altLang="en-US" sz="1100" dirty="0"/>
              <a:t>。</a:t>
            </a:r>
            <a:endParaRPr lang="en-US" altLang="ja-JP" sz="1100" dirty="0"/>
          </a:p>
          <a:p>
            <a:endParaRPr lang="en-US" altLang="ja-JP" sz="1100" dirty="0"/>
          </a:p>
          <a:p>
            <a:r>
              <a:rPr lang="ja-JP" altLang="en-US" sz="1100" b="1" dirty="0"/>
              <a:t>～用語解説～</a:t>
            </a:r>
            <a:endParaRPr lang="en-US" altLang="ja-JP" sz="1100" b="1" dirty="0"/>
          </a:p>
          <a:p>
            <a:endParaRPr lang="en-US" altLang="ja-JP" sz="1100" b="1" dirty="0"/>
          </a:p>
          <a:p>
            <a:r>
              <a:rPr lang="en-US" altLang="ja-JP" sz="1100" baseline="30000" dirty="0"/>
              <a:t>※</a:t>
            </a:r>
            <a:r>
              <a:rPr lang="ja-JP" altLang="en-US" sz="1100" baseline="30000" dirty="0"/>
              <a:t>１</a:t>
            </a:r>
            <a:r>
              <a:rPr lang="ja-JP" altLang="en-US" sz="1100" dirty="0"/>
              <a:t>アルコール依存症</a:t>
            </a:r>
            <a:r>
              <a:rPr lang="en-US" altLang="ja-JP" sz="1100" dirty="0"/>
              <a:t>‥</a:t>
            </a:r>
            <a:r>
              <a:rPr lang="ja-JP" altLang="en-US" sz="1100" b="0" i="0" dirty="0">
                <a:solidFill>
                  <a:srgbClr val="040C28"/>
                </a:solidFill>
                <a:effectLst/>
                <a:latin typeface="Arial" panose="020B0604020202020204" pitchFamily="34" charset="0"/>
              </a:rPr>
              <a:t>多量の飲酒を続けることで脳に障害が起き、自分の意思ではお酒の飲み方をコントロールできなくなる病気</a:t>
            </a:r>
            <a:r>
              <a:rPr lang="ja-JP" altLang="en-US" sz="1100" b="0" i="0" dirty="0">
                <a:solidFill>
                  <a:srgbClr val="1F1F1F"/>
                </a:solidFill>
                <a:effectLst/>
                <a:latin typeface="Arial" panose="020B0604020202020204" pitchFamily="34" charset="0"/>
              </a:rPr>
              <a:t>。 イライラ</a:t>
            </a:r>
            <a:r>
              <a:rPr lang="ja-JP" altLang="en-US" sz="1100" dirty="0">
                <a:solidFill>
                  <a:srgbClr val="1F1F1F"/>
                </a:solidFill>
                <a:latin typeface="Arial" panose="020B0604020202020204" pitchFamily="34" charset="0"/>
              </a:rPr>
              <a:t>、</a:t>
            </a:r>
            <a:r>
              <a:rPr lang="ja-JP" altLang="en-US" sz="1100" b="0" i="0" dirty="0">
                <a:solidFill>
                  <a:srgbClr val="1F1F1F"/>
                </a:solidFill>
                <a:effectLst/>
                <a:latin typeface="Arial" panose="020B0604020202020204" pitchFamily="34" charset="0"/>
              </a:rPr>
              <a:t>抑うつ、不眠といった症状がある。</a:t>
            </a:r>
            <a:endParaRPr lang="en-US" altLang="ja-JP" sz="1100" b="0" i="0" dirty="0">
              <a:solidFill>
                <a:srgbClr val="1F1F1F"/>
              </a:solidFill>
              <a:effectLst/>
              <a:latin typeface="Arial" panose="020B0604020202020204" pitchFamily="34" charset="0"/>
            </a:endParaRPr>
          </a:p>
          <a:p>
            <a:r>
              <a:rPr lang="en-US" altLang="ja-JP" sz="1100" baseline="30000" dirty="0"/>
              <a:t>※</a:t>
            </a:r>
            <a:r>
              <a:rPr lang="ja-JP" altLang="en-US" sz="1100" baseline="30000" dirty="0"/>
              <a:t>２</a:t>
            </a:r>
            <a:r>
              <a:rPr lang="ja-JP" altLang="en-US" sz="1100" dirty="0"/>
              <a:t>ＤＶ・・ドメスティック・バイオレンスの略。配偶者や恋人など、親密な関係にある者から振るわれる暴力。</a:t>
            </a:r>
            <a:endParaRPr lang="en-US" altLang="ja-JP" sz="1100" dirty="0"/>
          </a:p>
          <a:p>
            <a:r>
              <a:rPr lang="en-US" altLang="ja-JP" sz="1100" baseline="30000" dirty="0"/>
              <a:t>※</a:t>
            </a:r>
            <a:r>
              <a:rPr lang="ja-JP" altLang="en-US" sz="1100" baseline="30000" dirty="0"/>
              <a:t>３</a:t>
            </a:r>
            <a:r>
              <a:rPr lang="ja-JP" altLang="en-US" sz="1100" dirty="0"/>
              <a:t>生活援護課・・</a:t>
            </a:r>
            <a:r>
              <a:rPr lang="ja-JP" altLang="en-US" sz="1100" b="0" i="0" dirty="0">
                <a:solidFill>
                  <a:srgbClr val="000000"/>
                </a:solidFill>
                <a:effectLst/>
                <a:latin typeface="游ゴシック体"/>
              </a:rPr>
              <a:t>生活に困窮する方に対して、必要な保護・援助を行ない、最低限度の生活を保障、自立を助長する役所の窓口。</a:t>
            </a:r>
            <a:endParaRPr lang="en-US" altLang="ja-JP" sz="1100" dirty="0"/>
          </a:p>
          <a:p>
            <a:r>
              <a:rPr lang="en-US" altLang="ja-JP" sz="1100" baseline="30000" dirty="0"/>
              <a:t>※</a:t>
            </a:r>
            <a:r>
              <a:rPr lang="ja-JP" altLang="en-US" sz="1100" baseline="30000" dirty="0"/>
              <a:t>４</a:t>
            </a:r>
            <a:r>
              <a:rPr lang="ja-JP" altLang="en-US" sz="1100" dirty="0"/>
              <a:t>ＡＡ・・アルコホーリクス・アノニマスの略。無料、匿名で参加することができる自助グループ。原則本人が参加。飲酒に関する経験や悩みを話したり聞いたりする会。アルコールに関する問題を克服することを目的としている。</a:t>
            </a:r>
            <a:endParaRPr lang="en-US" altLang="ja-JP" sz="1100" dirty="0"/>
          </a:p>
          <a:p>
            <a:r>
              <a:rPr lang="en-US" altLang="ja-JP" sz="1100" baseline="30000" dirty="0"/>
              <a:t>※</a:t>
            </a:r>
            <a:r>
              <a:rPr lang="ja-JP" altLang="en-US" sz="1100" baseline="30000" dirty="0"/>
              <a:t>５</a:t>
            </a:r>
            <a:r>
              <a:rPr lang="ja-JP" altLang="en-US" sz="1100" dirty="0"/>
              <a:t>断酒会・・取り組む内容はＡＡと同じ。ただし断酒会は会費がかかり、実名での参加。また、本人だけでなくその家族も参加が可。</a:t>
            </a:r>
            <a:endParaRPr lang="en-US" altLang="ja-JP" sz="1100" dirty="0"/>
          </a:p>
        </p:txBody>
      </p:sp>
      <p:grpSp>
        <p:nvGrpSpPr>
          <p:cNvPr id="5" name="グループ化 4">
            <a:extLst>
              <a:ext uri="{FF2B5EF4-FFF2-40B4-BE49-F238E27FC236}">
                <a16:creationId xmlns:a16="http://schemas.microsoft.com/office/drawing/2014/main" id="{AD3D75B2-94AA-B945-B2B9-3EF3FF44E91F}"/>
              </a:ext>
            </a:extLst>
          </p:cNvPr>
          <p:cNvGrpSpPr/>
          <p:nvPr/>
        </p:nvGrpSpPr>
        <p:grpSpPr>
          <a:xfrm>
            <a:off x="294479" y="6961475"/>
            <a:ext cx="2137796" cy="3616163"/>
            <a:chOff x="197263" y="7613720"/>
            <a:chExt cx="2571317" cy="4529492"/>
          </a:xfrm>
        </p:grpSpPr>
        <p:sp>
          <p:nvSpPr>
            <p:cNvPr id="6" name="字幕 2">
              <a:extLst>
                <a:ext uri="{FF2B5EF4-FFF2-40B4-BE49-F238E27FC236}">
                  <a16:creationId xmlns:a16="http://schemas.microsoft.com/office/drawing/2014/main" id="{0F20DBB1-372B-8D4D-BFE2-0B9D6C68074C}"/>
                </a:ext>
              </a:extLst>
            </p:cNvPr>
            <p:cNvSpPr txBox="1">
              <a:spLocks/>
            </p:cNvSpPr>
            <p:nvPr/>
          </p:nvSpPr>
          <p:spPr>
            <a:xfrm>
              <a:off x="197263" y="7613720"/>
              <a:ext cx="2571317" cy="4529492"/>
            </a:xfrm>
            <a:prstGeom prst="rect">
              <a:avLst/>
            </a:prstGeom>
            <a:solidFill>
              <a:srgbClr val="F1883B">
                <a:alpha val="40000"/>
              </a:srgbClr>
            </a:solidFill>
          </p:spPr>
          <p:txBody>
            <a:bodyPr vert="horz" lIns="91438" tIns="45719" rIns="91438" bIns="45719" rtlCol="0">
              <a:normAutofit fontScale="8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buNone/>
              </a:pPr>
              <a:endParaRPr lang="en-US" altLang="ja-JP" sz="1200" dirty="0">
                <a:latin typeface="Hiragino Sans W4" panose="020B0400000000000000" pitchFamily="34" charset="-128"/>
                <a:ea typeface="Hiragino Sans W4" panose="020B0400000000000000" pitchFamily="34" charset="-128"/>
              </a:endParaRPr>
            </a:p>
            <a:p>
              <a:pPr marL="0" indent="0" algn="ctr">
                <a:buNone/>
              </a:pPr>
              <a:r>
                <a:rPr lang="ja-JP" altLang="en-US" sz="1402" dirty="0">
                  <a:latin typeface="Hiragino Sans W4" panose="020B0400000000000000" pitchFamily="34" charset="-128"/>
                  <a:ea typeface="Hiragino Sans W4" panose="020B0400000000000000" pitchFamily="34" charset="-128"/>
                </a:rPr>
                <a:t>障がい者総合支援法</a:t>
              </a:r>
              <a:endParaRPr lang="en-US" altLang="ja-JP" sz="1402" dirty="0">
                <a:latin typeface="Hiragino Sans W4" panose="020B0400000000000000" pitchFamily="34" charset="-128"/>
                <a:ea typeface="Hiragino Sans W4" panose="020B0400000000000000" pitchFamily="34" charset="-128"/>
              </a:endParaRPr>
            </a:p>
            <a:p>
              <a:pPr marL="0" indent="0" algn="ctr">
                <a:buNone/>
              </a:pPr>
              <a:r>
                <a:rPr lang="ja-JP" altLang="en-US" sz="1402" dirty="0">
                  <a:latin typeface="Hiragino Sans W4" panose="020B0400000000000000" pitchFamily="34" charset="-128"/>
                  <a:ea typeface="Hiragino Sans W4" panose="020B0400000000000000" pitchFamily="34" charset="-128"/>
                </a:rPr>
                <a:t>就労継続支援Ｂ型事業所</a:t>
              </a:r>
              <a:endParaRPr lang="en-US" altLang="ja-JP" sz="1402" dirty="0">
                <a:latin typeface="Hiragino Sans W4" panose="020B0400000000000000" pitchFamily="34" charset="-128"/>
                <a:ea typeface="Hiragino Sans W4" panose="020B0400000000000000" pitchFamily="34" charset="-128"/>
              </a:endParaRPr>
            </a:p>
            <a:p>
              <a:pPr marL="0" indent="0" algn="ctr">
                <a:buNone/>
              </a:pPr>
              <a:r>
                <a:rPr lang="ja-JP" altLang="en-US" sz="1402" b="1" dirty="0">
                  <a:latin typeface="Hiragino Sans W4" panose="020B0400000000000000" pitchFamily="34" charset="-128"/>
                  <a:ea typeface="Hiragino Sans W4" panose="020B0400000000000000" pitchFamily="34" charset="-128"/>
                </a:rPr>
                <a:t>エスプリドゥ</a:t>
              </a:r>
              <a:endParaRPr lang="en-US" altLang="ja-JP" sz="1402" b="1" dirty="0">
                <a:latin typeface="Hiragino Sans W4" panose="020B0400000000000000" pitchFamily="34" charset="-128"/>
                <a:ea typeface="Hiragino Sans W4" panose="020B0400000000000000" pitchFamily="34" charset="-128"/>
              </a:endParaRPr>
            </a:p>
            <a:p>
              <a:pPr marL="0" indent="0" algn="ctr">
                <a:buNone/>
              </a:pPr>
              <a:r>
                <a:rPr lang="ja-JP" altLang="en-US" sz="1402" dirty="0">
                  <a:latin typeface="Hiragino Sans W4" panose="020B0400000000000000" pitchFamily="34" charset="-128"/>
                  <a:ea typeface="Hiragino Sans W4" panose="020B0400000000000000" pitchFamily="34" charset="-128"/>
                </a:rPr>
                <a:t>事業所番号：</a:t>
              </a:r>
              <a:r>
                <a:rPr lang="en-US" altLang="ja-JP" sz="1402" dirty="0">
                  <a:latin typeface="Hiragino Sans W4" panose="020B0400000000000000" pitchFamily="34" charset="-128"/>
                  <a:ea typeface="Hiragino Sans W4" panose="020B0400000000000000" pitchFamily="34" charset="-128"/>
                </a:rPr>
                <a:t>1312303223</a:t>
              </a:r>
              <a:endParaRPr lang="en-US" altLang="ja-JP" sz="500" dirty="0">
                <a:latin typeface="Hiragino Sans W4" panose="020B0400000000000000" pitchFamily="34" charset="-128"/>
                <a:ea typeface="Hiragino Sans W4" panose="020B0400000000000000" pitchFamily="34" charset="-128"/>
              </a:endParaRPr>
            </a:p>
            <a:p>
              <a:pPr marL="0" indent="0" algn="ctr">
                <a:buNone/>
              </a:pPr>
              <a:endParaRPr lang="en-US" altLang="ja-JP" sz="500" dirty="0">
                <a:latin typeface="Hiragino Sans W4" panose="020B0400000000000000" pitchFamily="34" charset="-128"/>
                <a:ea typeface="Hiragino Sans W4" panose="020B0400000000000000" pitchFamily="34" charset="-128"/>
              </a:endParaRPr>
            </a:p>
            <a:p>
              <a:pPr marL="0" indent="0" algn="ctr">
                <a:buNone/>
              </a:pPr>
              <a:endParaRPr lang="en-US" altLang="ja-JP" sz="1200" dirty="0">
                <a:latin typeface="Hiragino Sans W4" panose="020B0400000000000000" pitchFamily="34" charset="-128"/>
                <a:ea typeface="Hiragino Sans W4" panose="020B0400000000000000" pitchFamily="34" charset="-128"/>
              </a:endParaRPr>
            </a:p>
            <a:p>
              <a:pPr marL="0" indent="0" algn="ctr">
                <a:buNone/>
              </a:pPr>
              <a:endParaRPr lang="en-US" altLang="ja-JP" sz="1599" dirty="0">
                <a:latin typeface="Hiragino Sans W4" panose="020B0400000000000000" pitchFamily="34" charset="-128"/>
                <a:ea typeface="Hiragino Sans W4" panose="020B0400000000000000" pitchFamily="34" charset="-128"/>
              </a:endParaRPr>
            </a:p>
            <a:p>
              <a:pPr marL="0" indent="0" algn="ctr">
                <a:buNone/>
              </a:pPr>
              <a:endParaRPr lang="en-US" altLang="ja-JP" sz="900" dirty="0">
                <a:latin typeface="Hiragino Sans W4" panose="020B0400000000000000" pitchFamily="34" charset="-128"/>
                <a:ea typeface="Hiragino Sans W4" panose="020B0400000000000000" pitchFamily="34" charset="-128"/>
              </a:endParaRPr>
            </a:p>
            <a:p>
              <a:pPr marL="0" indent="0" algn="ctr">
                <a:buNone/>
              </a:pPr>
              <a:endParaRPr lang="en-US" altLang="ja-JP" sz="1200" dirty="0">
                <a:latin typeface="Hiragino Sans W4" panose="020B0400000000000000" pitchFamily="34" charset="-128"/>
                <a:ea typeface="Hiragino Sans W4" panose="020B0400000000000000" pitchFamily="34" charset="-128"/>
              </a:endParaRPr>
            </a:p>
            <a:p>
              <a:pPr marL="0" indent="0" algn="ctr">
                <a:buNone/>
              </a:pPr>
              <a:r>
                <a:rPr lang="ja-JP" altLang="en-US" sz="1200" dirty="0">
                  <a:latin typeface="Hiragino Sans W4" panose="020B0400000000000000" pitchFamily="34" charset="-128"/>
                  <a:ea typeface="Hiragino Sans W4" panose="020B0400000000000000" pitchFamily="34" charset="-128"/>
                </a:rPr>
                <a:t>↑ブログ＆ </a:t>
              </a:r>
              <a:r>
                <a:rPr lang="en-US" altLang="ja-JP" sz="1200" dirty="0">
                  <a:latin typeface="Hiragino Sans W4" panose="020B0400000000000000" pitchFamily="34" charset="-128"/>
                  <a:ea typeface="Hiragino Sans W4" panose="020B0400000000000000" pitchFamily="34" charset="-128"/>
                </a:rPr>
                <a:t>Instagram</a:t>
              </a:r>
              <a:r>
                <a:rPr lang="ja-JP" altLang="en-US" sz="1200" dirty="0">
                  <a:latin typeface="Hiragino Sans W4" panose="020B0400000000000000" pitchFamily="34" charset="-128"/>
                  <a:ea typeface="Hiragino Sans W4" panose="020B0400000000000000" pitchFamily="34" charset="-128"/>
                </a:rPr>
                <a:t>更新中♪</a:t>
              </a:r>
              <a:endParaRPr lang="en-US" altLang="ja-JP" sz="1200" dirty="0">
                <a:latin typeface="Hiragino Sans W4" panose="020B0400000000000000" pitchFamily="34" charset="-128"/>
                <a:ea typeface="Hiragino Sans W4" panose="020B0400000000000000" pitchFamily="34" charset="-128"/>
              </a:endParaRPr>
            </a:p>
            <a:p>
              <a:pPr marL="0" indent="0" algn="ctr">
                <a:buNone/>
              </a:pPr>
              <a:endParaRPr lang="en-US" altLang="ja-JP" sz="600" dirty="0">
                <a:latin typeface="Hiragino Sans W4" panose="020B0400000000000000" pitchFamily="34" charset="-128"/>
                <a:ea typeface="Hiragino Sans W4" panose="020B0400000000000000" pitchFamily="34" charset="-128"/>
              </a:endParaRPr>
            </a:p>
            <a:p>
              <a:pPr marL="0" indent="0" algn="ctr">
                <a:buNone/>
              </a:pPr>
              <a:r>
                <a:rPr lang="ja-JP" altLang="en-US" sz="1200" dirty="0">
                  <a:latin typeface="Hiragino Sans W4" panose="020B0400000000000000" pitchFamily="34" charset="-128"/>
                  <a:ea typeface="Hiragino Sans W4" panose="020B0400000000000000" pitchFamily="34" charset="-128"/>
                </a:rPr>
                <a:t>〒</a:t>
              </a:r>
              <a:r>
                <a:rPr lang="en-US" altLang="ja-JP" sz="1200" dirty="0">
                  <a:latin typeface="Hiragino Sans W4" panose="020B0400000000000000" pitchFamily="34" charset="-128"/>
                  <a:ea typeface="Hiragino Sans W4" panose="020B0400000000000000" pitchFamily="34" charset="-128"/>
                </a:rPr>
                <a:t>132-0033</a:t>
              </a:r>
            </a:p>
            <a:p>
              <a:pPr marL="0" indent="0" algn="ctr">
                <a:buNone/>
              </a:pPr>
              <a:r>
                <a:rPr lang="ja-JP" altLang="en-US" sz="1200" dirty="0">
                  <a:latin typeface="Hiragino Sans W4" panose="020B0400000000000000" pitchFamily="34" charset="-128"/>
                  <a:ea typeface="Hiragino Sans W4" panose="020B0400000000000000" pitchFamily="34" charset="-128"/>
                </a:rPr>
                <a:t>東京都江戸川区東小松川</a:t>
              </a:r>
              <a:endParaRPr lang="en-US" altLang="ja-JP" sz="1200" dirty="0">
                <a:latin typeface="Hiragino Sans W4" panose="020B0400000000000000" pitchFamily="34" charset="-128"/>
                <a:ea typeface="Hiragino Sans W4" panose="020B0400000000000000" pitchFamily="34" charset="-128"/>
              </a:endParaRPr>
            </a:p>
            <a:p>
              <a:pPr marL="0" indent="0" algn="ctr">
                <a:buNone/>
              </a:pPr>
              <a:r>
                <a:rPr lang="en-US" altLang="ja-JP" sz="1200" dirty="0">
                  <a:latin typeface="Hiragino Sans W4" panose="020B0400000000000000" pitchFamily="34" charset="-128"/>
                  <a:ea typeface="Hiragino Sans W4" panose="020B0400000000000000" pitchFamily="34" charset="-128"/>
                </a:rPr>
                <a:t>1-13-1</a:t>
              </a:r>
              <a:r>
                <a:rPr lang="ja-JP" altLang="en-US" sz="1200" dirty="0">
                  <a:latin typeface="Hiragino Sans W4" panose="020B0400000000000000" pitchFamily="34" charset="-128"/>
                  <a:ea typeface="Hiragino Sans W4" panose="020B0400000000000000" pitchFamily="34" charset="-128"/>
                </a:rPr>
                <a:t>　</a:t>
              </a:r>
              <a:r>
                <a:rPr lang="en-US" altLang="ja-JP" sz="1200" dirty="0">
                  <a:latin typeface="Hiragino Sans W4" panose="020B0400000000000000" pitchFamily="34" charset="-128"/>
                  <a:ea typeface="Hiragino Sans W4" panose="020B0400000000000000" pitchFamily="34" charset="-128"/>
                </a:rPr>
                <a:t>1F</a:t>
              </a:r>
              <a:r>
                <a:rPr lang="ja-JP" altLang="en-US" sz="1200" dirty="0">
                  <a:latin typeface="Hiragino Sans W4" panose="020B0400000000000000" pitchFamily="34" charset="-128"/>
                  <a:ea typeface="Hiragino Sans W4" panose="020B0400000000000000" pitchFamily="34" charset="-128"/>
                </a:rPr>
                <a:t>・</a:t>
              </a:r>
              <a:r>
                <a:rPr lang="en-US" altLang="ja-JP" sz="1200" dirty="0">
                  <a:latin typeface="Hiragino Sans W4" panose="020B0400000000000000" pitchFamily="34" charset="-128"/>
                  <a:ea typeface="Hiragino Sans W4" panose="020B0400000000000000" pitchFamily="34" charset="-128"/>
                </a:rPr>
                <a:t>2F</a:t>
              </a:r>
            </a:p>
            <a:p>
              <a:pPr marL="0" indent="0" algn="ctr">
                <a:buNone/>
              </a:pPr>
              <a:r>
                <a:rPr lang="en-US" altLang="ja-JP" sz="1102" dirty="0">
                  <a:latin typeface="Hiragino Sans W4" panose="020B0400000000000000" pitchFamily="34" charset="-128"/>
                  <a:ea typeface="Hiragino Sans W4" panose="020B0400000000000000" pitchFamily="34" charset="-128"/>
                </a:rPr>
                <a:t>TEL</a:t>
              </a:r>
              <a:r>
                <a:rPr lang="ja-JP" altLang="en-US" sz="1102" dirty="0">
                  <a:latin typeface="Hiragino Sans W4" panose="020B0400000000000000" pitchFamily="34" charset="-128"/>
                  <a:ea typeface="Hiragino Sans W4" panose="020B0400000000000000" pitchFamily="34" charset="-128"/>
                </a:rPr>
                <a:t>：</a:t>
              </a:r>
              <a:r>
                <a:rPr lang="en-US" altLang="ja-JP" sz="1102" dirty="0">
                  <a:latin typeface="Hiragino Sans W4" panose="020B0400000000000000" pitchFamily="34" charset="-128"/>
                  <a:ea typeface="Hiragino Sans W4" panose="020B0400000000000000" pitchFamily="34" charset="-128"/>
                </a:rPr>
                <a:t>03-5879-4792</a:t>
              </a:r>
            </a:p>
            <a:p>
              <a:pPr marL="0" indent="0" algn="ctr">
                <a:buNone/>
              </a:pPr>
              <a:r>
                <a:rPr lang="en-US" altLang="ja-JP" sz="1102" dirty="0">
                  <a:latin typeface="Hiragino Sans W4" panose="020B0400000000000000" pitchFamily="34" charset="-128"/>
                  <a:ea typeface="Hiragino Sans W4" panose="020B0400000000000000" pitchFamily="34" charset="-128"/>
                </a:rPr>
                <a:t>FAX</a:t>
              </a:r>
              <a:r>
                <a:rPr lang="ja-JP" altLang="en-US" sz="1102" dirty="0">
                  <a:latin typeface="Hiragino Sans W4" panose="020B0400000000000000" pitchFamily="34" charset="-128"/>
                  <a:ea typeface="Hiragino Sans W4" panose="020B0400000000000000" pitchFamily="34" charset="-128"/>
                </a:rPr>
                <a:t>：</a:t>
              </a:r>
              <a:r>
                <a:rPr lang="en-US" altLang="ja-JP" sz="1102" dirty="0">
                  <a:latin typeface="Hiragino Sans W4" panose="020B0400000000000000" pitchFamily="34" charset="-128"/>
                  <a:ea typeface="Hiragino Sans W4" panose="020B0400000000000000" pitchFamily="34" charset="-128"/>
                </a:rPr>
                <a:t>03-5879-4793</a:t>
              </a:r>
            </a:p>
          </p:txBody>
        </p:sp>
        <p:pic>
          <p:nvPicPr>
            <p:cNvPr id="9" name="図 8">
              <a:extLst>
                <a:ext uri="{FF2B5EF4-FFF2-40B4-BE49-F238E27FC236}">
                  <a16:creationId xmlns:a16="http://schemas.microsoft.com/office/drawing/2014/main" id="{7F245E63-96B0-6646-A4CC-56027B21C087}"/>
                </a:ext>
              </a:extLst>
            </p:cNvPr>
            <p:cNvPicPr>
              <a:picLocks noChangeAspect="1"/>
            </p:cNvPicPr>
            <p:nvPr/>
          </p:nvPicPr>
          <p:blipFill>
            <a:blip r:embed="rId3"/>
            <a:stretch>
              <a:fillRect/>
            </a:stretch>
          </p:blipFill>
          <p:spPr>
            <a:xfrm>
              <a:off x="344398" y="9134113"/>
              <a:ext cx="1060391" cy="935258"/>
            </a:xfrm>
            <a:prstGeom prst="rect">
              <a:avLst/>
            </a:prstGeom>
          </p:spPr>
        </p:pic>
        <p:grpSp>
          <p:nvGrpSpPr>
            <p:cNvPr id="11" name="グループ化 10">
              <a:extLst>
                <a:ext uri="{FF2B5EF4-FFF2-40B4-BE49-F238E27FC236}">
                  <a16:creationId xmlns:a16="http://schemas.microsoft.com/office/drawing/2014/main" id="{29351D99-8DAB-384F-B53A-962505C5D8F2}"/>
                </a:ext>
              </a:extLst>
            </p:cNvPr>
            <p:cNvGrpSpPr/>
            <p:nvPr/>
          </p:nvGrpSpPr>
          <p:grpSpPr>
            <a:xfrm>
              <a:off x="1616615" y="9122908"/>
              <a:ext cx="1018711" cy="904702"/>
              <a:chOff x="-5410597" y="1805873"/>
              <a:chExt cx="1511792" cy="1663355"/>
            </a:xfrm>
          </p:grpSpPr>
          <p:sp useBgFill="1">
            <p:nvSpPr>
              <p:cNvPr id="12" name="四角形: 角を丸くする 18">
                <a:extLst>
                  <a:ext uri="{FF2B5EF4-FFF2-40B4-BE49-F238E27FC236}">
                    <a16:creationId xmlns:a16="http://schemas.microsoft.com/office/drawing/2014/main" id="{39F54577-5C90-E442-93B2-C4B03D97B0E2}"/>
                  </a:ext>
                </a:extLst>
              </p:cNvPr>
              <p:cNvSpPr/>
              <p:nvPr/>
            </p:nvSpPr>
            <p:spPr>
              <a:xfrm>
                <a:off x="-5410597" y="1805873"/>
                <a:ext cx="1511792" cy="1663355"/>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1"/>
              </a:p>
            </p:txBody>
          </p:sp>
          <p:pic>
            <p:nvPicPr>
              <p:cNvPr id="13" name="図 12">
                <a:extLst>
                  <a:ext uri="{FF2B5EF4-FFF2-40B4-BE49-F238E27FC236}">
                    <a16:creationId xmlns:a16="http://schemas.microsoft.com/office/drawing/2014/main" id="{AC482DE7-6165-1648-ACC5-EC905E754F4B}"/>
                  </a:ext>
                </a:extLst>
              </p:cNvPr>
              <p:cNvPicPr>
                <a:picLocks noChangeAspect="1"/>
              </p:cNvPicPr>
              <p:nvPr/>
            </p:nvPicPr>
            <p:blipFill>
              <a:blip r:embed="rId4"/>
              <a:stretch>
                <a:fillRect/>
              </a:stretch>
            </p:blipFill>
            <p:spPr>
              <a:xfrm>
                <a:off x="-5330806" y="1976383"/>
                <a:ext cx="1392481" cy="1419712"/>
              </a:xfrm>
              <a:prstGeom prst="rect">
                <a:avLst/>
              </a:prstGeom>
            </p:spPr>
          </p:pic>
        </p:grpSp>
      </p:grpSp>
      <p:grpSp>
        <p:nvGrpSpPr>
          <p:cNvPr id="14" name="グループ化 13">
            <a:extLst>
              <a:ext uri="{FF2B5EF4-FFF2-40B4-BE49-F238E27FC236}">
                <a16:creationId xmlns:a16="http://schemas.microsoft.com/office/drawing/2014/main" id="{F11A4334-8B7E-7340-87D6-EF3899DA5D0C}"/>
              </a:ext>
            </a:extLst>
          </p:cNvPr>
          <p:cNvGrpSpPr/>
          <p:nvPr/>
        </p:nvGrpSpPr>
        <p:grpSpPr>
          <a:xfrm>
            <a:off x="2610804" y="8345490"/>
            <a:ext cx="3302086" cy="2461227"/>
            <a:chOff x="2985407" y="9541747"/>
            <a:chExt cx="4119780" cy="2973202"/>
          </a:xfrm>
        </p:grpSpPr>
        <p:sp>
          <p:nvSpPr>
            <p:cNvPr id="15" name="正方形/長方形 14">
              <a:extLst>
                <a:ext uri="{FF2B5EF4-FFF2-40B4-BE49-F238E27FC236}">
                  <a16:creationId xmlns:a16="http://schemas.microsoft.com/office/drawing/2014/main" id="{611DF0A6-07C2-8B43-87BC-9B35256BAEEC}"/>
                </a:ext>
              </a:extLst>
            </p:cNvPr>
            <p:cNvSpPr/>
            <p:nvPr/>
          </p:nvSpPr>
          <p:spPr>
            <a:xfrm>
              <a:off x="2985407" y="9541747"/>
              <a:ext cx="4101024" cy="2658466"/>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1"/>
            </a:p>
          </p:txBody>
        </p:sp>
        <p:pic>
          <p:nvPicPr>
            <p:cNvPr id="16" name="図 15">
              <a:extLst>
                <a:ext uri="{FF2B5EF4-FFF2-40B4-BE49-F238E27FC236}">
                  <a16:creationId xmlns:a16="http://schemas.microsoft.com/office/drawing/2014/main" id="{C3AC4CCC-A17D-EA41-888A-323129B5C24E}"/>
                </a:ext>
              </a:extLst>
            </p:cNvPr>
            <p:cNvPicPr>
              <a:picLocks noChangeAspect="1"/>
            </p:cNvPicPr>
            <p:nvPr/>
          </p:nvPicPr>
          <p:blipFill>
            <a:blip r:embed="rId5"/>
            <a:stretch>
              <a:fillRect/>
            </a:stretch>
          </p:blipFill>
          <p:spPr>
            <a:xfrm>
              <a:off x="3139307" y="9614761"/>
              <a:ext cx="1835899" cy="2541503"/>
            </a:xfrm>
            <a:prstGeom prst="rect">
              <a:avLst/>
            </a:prstGeom>
            <a:ln>
              <a:noFill/>
            </a:ln>
          </p:spPr>
        </p:pic>
        <p:sp>
          <p:nvSpPr>
            <p:cNvPr id="17" name="テキスト ボックス 16">
              <a:extLst>
                <a:ext uri="{FF2B5EF4-FFF2-40B4-BE49-F238E27FC236}">
                  <a16:creationId xmlns:a16="http://schemas.microsoft.com/office/drawing/2014/main" id="{36605D88-764A-7544-9ED3-E4AC1BCCD8B2}"/>
                </a:ext>
              </a:extLst>
            </p:cNvPr>
            <p:cNvSpPr txBox="1"/>
            <p:nvPr/>
          </p:nvSpPr>
          <p:spPr>
            <a:xfrm flipH="1">
              <a:off x="5060721" y="9614762"/>
              <a:ext cx="2044466" cy="2900187"/>
            </a:xfrm>
            <a:prstGeom prst="rect">
              <a:avLst/>
            </a:prstGeom>
            <a:noFill/>
          </p:spPr>
          <p:txBody>
            <a:bodyPr wrap="square" rtlCol="0">
              <a:spAutoFit/>
            </a:bodyPr>
            <a:lstStyle/>
            <a:p>
              <a:pPr algn="just"/>
              <a:r>
                <a:rPr lang="ja-JP" altLang="ja-JP" sz="1100" kern="100" dirty="0">
                  <a:latin typeface="Century" panose="02040604050505020304" pitchFamily="18" charset="0"/>
                  <a:ea typeface="HG丸ｺﾞｼｯｸM-PRO" panose="020F0600000000000000" pitchFamily="50" charset="-128"/>
                  <a:cs typeface="Times New Roman" panose="02020603050405020304" pitchFamily="18" charset="0"/>
                </a:rPr>
                <a:t>●</a:t>
              </a:r>
              <a:r>
                <a:rPr lang="en-US" altLang="ja-JP" sz="1100" kern="100" dirty="0">
                  <a:latin typeface="Century" panose="02040604050505020304" pitchFamily="18" charset="0"/>
                  <a:ea typeface="HG丸ｺﾞｼｯｸM-PRO" panose="020F0600000000000000" pitchFamily="50" charset="-128"/>
                  <a:cs typeface="Times New Roman" panose="02020603050405020304" pitchFamily="18" charset="0"/>
                </a:rPr>
                <a:t>JR</a:t>
              </a:r>
              <a:r>
                <a:rPr lang="ja-JP" altLang="ja-JP" sz="1100" b="1" kern="100" dirty="0">
                  <a:latin typeface="Century" panose="02040604050505020304" pitchFamily="18" charset="0"/>
                  <a:ea typeface="HG丸ｺﾞｼｯｸM-PRO" panose="020F0600000000000000" pitchFamily="50" charset="-128"/>
                  <a:cs typeface="Times New Roman" panose="02020603050405020304" pitchFamily="18" charset="0"/>
                </a:rPr>
                <a:t>「新小岩駅」</a:t>
              </a:r>
              <a:endParaRPr lang="ja-JP" altLang="ja-JP" sz="11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100" kern="100" dirty="0">
                  <a:latin typeface="Century" panose="02040604050505020304" pitchFamily="18" charset="0"/>
                  <a:ea typeface="HG丸ｺﾞｼｯｸM-PRO" panose="020F0600000000000000" pitchFamily="50" charset="-128"/>
                  <a:cs typeface="Times New Roman" panose="02020603050405020304" pitchFamily="18" charset="0"/>
                </a:rPr>
                <a:t>バス</a:t>
              </a:r>
              <a:r>
                <a:rPr lang="en-US" altLang="ja-JP" sz="1100" kern="100" dirty="0">
                  <a:latin typeface="Century" panose="02040604050505020304" pitchFamily="18" charset="0"/>
                  <a:ea typeface="HG丸ｺﾞｼｯｸM-PRO" panose="020F0600000000000000" pitchFamily="50" charset="-128"/>
                  <a:cs typeface="Times New Roman" panose="02020603050405020304" pitchFamily="18" charset="0"/>
                </a:rPr>
                <a:t>10</a:t>
              </a:r>
              <a:r>
                <a:rPr lang="ja-JP" altLang="ja-JP" sz="1100" kern="100" dirty="0">
                  <a:latin typeface="Century" panose="02040604050505020304" pitchFamily="18" charset="0"/>
                  <a:ea typeface="HG丸ｺﾞｼｯｸM-PRO" panose="020F0600000000000000" pitchFamily="50" charset="-128"/>
                  <a:cs typeface="Times New Roman" panose="02020603050405020304" pitchFamily="18" charset="0"/>
                </a:rPr>
                <a:t>分</a:t>
              </a:r>
              <a:endParaRPr lang="ja-JP" altLang="ja-JP" sz="11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100" kern="100" dirty="0">
                  <a:latin typeface="Century" panose="02040604050505020304" pitchFamily="18" charset="0"/>
                  <a:ea typeface="HG丸ｺﾞｼｯｸM-PRO" panose="020F0600000000000000" pitchFamily="50" charset="-128"/>
                  <a:cs typeface="Times New Roman" panose="02020603050405020304" pitchFamily="18" charset="0"/>
                </a:rPr>
                <a:t>●都営新宿線</a:t>
              </a:r>
              <a:endParaRPr lang="ja-JP" altLang="ja-JP" sz="11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100" b="1" kern="100" dirty="0">
                  <a:latin typeface="Century" panose="02040604050505020304" pitchFamily="18" charset="0"/>
                  <a:ea typeface="HG丸ｺﾞｼｯｸM-PRO" panose="020F0600000000000000" pitchFamily="50" charset="-128"/>
                  <a:cs typeface="Times New Roman" panose="02020603050405020304" pitchFamily="18" charset="0"/>
                </a:rPr>
                <a:t>「船堀駅」</a:t>
              </a:r>
              <a:r>
                <a:rPr lang="ja-JP" altLang="ja-JP" sz="1100" kern="100" dirty="0">
                  <a:latin typeface="Century" panose="02040604050505020304" pitchFamily="18" charset="0"/>
                  <a:ea typeface="HG丸ｺﾞｼｯｸM-PRO" panose="020F0600000000000000" pitchFamily="50" charset="-128"/>
                  <a:cs typeface="Times New Roman" panose="02020603050405020304" pitchFamily="18" charset="0"/>
                </a:rPr>
                <a:t>バス</a:t>
              </a:r>
              <a:r>
                <a:rPr lang="en-US" altLang="ja-JP" sz="1100" kern="100" dirty="0">
                  <a:latin typeface="Century" panose="02040604050505020304" pitchFamily="18" charset="0"/>
                  <a:ea typeface="HG丸ｺﾞｼｯｸM-PRO" panose="020F0600000000000000" pitchFamily="50" charset="-128"/>
                  <a:cs typeface="Times New Roman" panose="02020603050405020304" pitchFamily="18" charset="0"/>
                </a:rPr>
                <a:t>5</a:t>
              </a:r>
              <a:r>
                <a:rPr lang="ja-JP" altLang="ja-JP" sz="1100" kern="100" dirty="0">
                  <a:latin typeface="Century" panose="02040604050505020304" pitchFamily="18" charset="0"/>
                  <a:ea typeface="HG丸ｺﾞｼｯｸM-PRO" panose="020F0600000000000000" pitchFamily="50" charset="-128"/>
                  <a:cs typeface="Times New Roman" panose="02020603050405020304" pitchFamily="18" charset="0"/>
                </a:rPr>
                <a:t>分</a:t>
              </a:r>
              <a:endParaRPr lang="ja-JP" altLang="ja-JP" sz="11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100" kern="100" dirty="0">
                  <a:latin typeface="Century" panose="02040604050505020304" pitchFamily="18" charset="0"/>
                  <a:ea typeface="HG丸ｺﾞｼｯｸM-PRO" panose="020F0600000000000000" pitchFamily="50" charset="-128"/>
                  <a:cs typeface="Times New Roman" panose="02020603050405020304" pitchFamily="18" charset="0"/>
                </a:rPr>
                <a:t>●東京メトロ東西線</a:t>
              </a:r>
              <a:endParaRPr lang="ja-JP" altLang="ja-JP" sz="11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100" b="1" kern="100" dirty="0">
                  <a:latin typeface="Century" panose="02040604050505020304" pitchFamily="18" charset="0"/>
                  <a:ea typeface="HG丸ｺﾞｼｯｸM-PRO" panose="020F0600000000000000" pitchFamily="50" charset="-128"/>
                  <a:cs typeface="Times New Roman" panose="02020603050405020304" pitchFamily="18" charset="0"/>
                </a:rPr>
                <a:t>「葛西駅」</a:t>
              </a:r>
              <a:r>
                <a:rPr lang="ja-JP" altLang="ja-JP" sz="1100" kern="100" dirty="0">
                  <a:latin typeface="Century" panose="02040604050505020304" pitchFamily="18" charset="0"/>
                  <a:ea typeface="HG丸ｺﾞｼｯｸM-PRO" panose="020F0600000000000000" pitchFamily="50" charset="-128"/>
                  <a:cs typeface="Times New Roman" panose="02020603050405020304" pitchFamily="18" charset="0"/>
                </a:rPr>
                <a:t>バス</a:t>
              </a:r>
              <a:r>
                <a:rPr lang="en-US" altLang="ja-JP" sz="1100" kern="100" dirty="0">
                  <a:latin typeface="Century" panose="02040604050505020304" pitchFamily="18" charset="0"/>
                  <a:ea typeface="HG丸ｺﾞｼｯｸM-PRO" panose="020F0600000000000000" pitchFamily="50" charset="-128"/>
                  <a:cs typeface="Times New Roman" panose="02020603050405020304" pitchFamily="18" charset="0"/>
                </a:rPr>
                <a:t>15</a:t>
              </a:r>
              <a:r>
                <a:rPr lang="ja-JP" altLang="ja-JP" sz="1100" kern="100" dirty="0">
                  <a:latin typeface="Century" panose="02040604050505020304" pitchFamily="18" charset="0"/>
                  <a:ea typeface="HG丸ｺﾞｼｯｸM-PRO" panose="020F0600000000000000" pitchFamily="50" charset="-128"/>
                  <a:cs typeface="Times New Roman" panose="02020603050405020304" pitchFamily="18" charset="0"/>
                </a:rPr>
                <a:t>分</a:t>
              </a:r>
              <a:endParaRPr lang="ja-JP" altLang="ja-JP" sz="11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en-US" sz="1100" kern="100" dirty="0">
                  <a:latin typeface="Century" panose="02040604050505020304" pitchFamily="18" charset="0"/>
                  <a:ea typeface="HG丸ｺﾞｼｯｸM-PRO" panose="020F0600000000000000" pitchFamily="50" charset="-128"/>
                  <a:cs typeface="Times New Roman" panose="02020603050405020304" pitchFamily="18" charset="0"/>
                </a:rPr>
                <a:t>●</a:t>
              </a:r>
              <a:r>
                <a:rPr lang="ja-JP" altLang="ja-JP" sz="1100" kern="100" dirty="0">
                  <a:latin typeface="Century" panose="02040604050505020304" pitchFamily="18" charset="0"/>
                  <a:ea typeface="HG丸ｺﾞｼｯｸM-PRO" panose="020F0600000000000000" pitchFamily="50" charset="-128"/>
                  <a:cs typeface="Times New Roman" panose="02020603050405020304" pitchFamily="18" charset="0"/>
                </a:rPr>
                <a:t>都営バス</a:t>
              </a:r>
              <a:endParaRPr lang="ja-JP" altLang="ja-JP" sz="11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100" b="1" kern="100" dirty="0">
                  <a:latin typeface="Century" panose="02040604050505020304" pitchFamily="18" charset="0"/>
                  <a:ea typeface="HG丸ｺﾞｼｯｸM-PRO" panose="020F0600000000000000" pitchFamily="50" charset="-128"/>
                  <a:cs typeface="Times New Roman" panose="02020603050405020304" pitchFamily="18" charset="0"/>
                </a:rPr>
                <a:t>「東小松川一丁目」</a:t>
              </a:r>
              <a:endParaRPr lang="ja-JP" altLang="ja-JP" sz="11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100" kern="100" dirty="0">
                  <a:latin typeface="Century" panose="02040604050505020304" pitchFamily="18" charset="0"/>
                  <a:ea typeface="HG丸ｺﾞｼｯｸM-PRO" panose="020F0600000000000000" pitchFamily="50" charset="-128"/>
                  <a:cs typeface="Times New Roman" panose="02020603050405020304" pitchFamily="18" charset="0"/>
                </a:rPr>
                <a:t>下車徒歩１分</a:t>
              </a:r>
              <a:endParaRPr lang="ja-JP" altLang="ja-JP" sz="11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100" kern="100" dirty="0">
                  <a:latin typeface="Century" panose="02040604050505020304" pitchFamily="18" charset="0"/>
                  <a:ea typeface="HG丸ｺﾞｼｯｸM-PRO" panose="020F0600000000000000" pitchFamily="50" charset="-128"/>
                  <a:cs typeface="Times New Roman" panose="02020603050405020304" pitchFamily="18" charset="0"/>
                </a:rPr>
                <a:t>他、</a:t>
              </a:r>
              <a:r>
                <a:rPr lang="ja-JP" altLang="ja-JP" sz="1100" b="1" kern="100" dirty="0">
                  <a:latin typeface="Century" panose="02040604050505020304" pitchFamily="18" charset="0"/>
                  <a:ea typeface="HG丸ｺﾞｼｯｸM-PRO" panose="020F0600000000000000" pitchFamily="50" charset="-128"/>
                  <a:cs typeface="Times New Roman" panose="02020603050405020304" pitchFamily="18" charset="0"/>
                </a:rPr>
                <a:t>亀戸・錦糸町・平井・一之江</a:t>
              </a:r>
              <a:r>
                <a:rPr lang="ja-JP" altLang="ja-JP" sz="1100" kern="100" dirty="0">
                  <a:latin typeface="Century" panose="02040604050505020304" pitchFamily="18" charset="0"/>
                  <a:ea typeface="HG丸ｺﾞｼｯｸM-PRO" panose="020F0600000000000000" pitchFamily="50" charset="-128"/>
                  <a:cs typeface="Times New Roman" panose="02020603050405020304" pitchFamily="18" charset="0"/>
                </a:rPr>
                <a:t>からも都営バス１本</a:t>
              </a:r>
              <a:endParaRPr lang="ja-JP" altLang="ja-JP" sz="1100" kern="100" dirty="0">
                <a:latin typeface="Century" panose="02040604050505020304" pitchFamily="18" charset="0"/>
                <a:ea typeface="ＭＳ 明朝" panose="02020609040205080304" pitchFamily="17" charset="-128"/>
                <a:cs typeface="Times New Roman" panose="02020603050405020304" pitchFamily="18" charset="0"/>
              </a:endParaRPr>
            </a:p>
            <a:p>
              <a:endParaRPr lang="ja-JP" altLang="en-US" sz="1801" dirty="0"/>
            </a:p>
          </p:txBody>
        </p:sp>
      </p:grpSp>
      <p:sp>
        <p:nvSpPr>
          <p:cNvPr id="40" name="吹き出し: 角を丸めた四角形 39">
            <a:extLst>
              <a:ext uri="{FF2B5EF4-FFF2-40B4-BE49-F238E27FC236}">
                <a16:creationId xmlns:a16="http://schemas.microsoft.com/office/drawing/2014/main" id="{22660E84-1508-7D3B-EBEE-12EAA3146959}"/>
              </a:ext>
            </a:extLst>
          </p:cNvPr>
          <p:cNvSpPr/>
          <p:nvPr/>
        </p:nvSpPr>
        <p:spPr>
          <a:xfrm>
            <a:off x="5913605" y="8345490"/>
            <a:ext cx="1647658" cy="600496"/>
          </a:xfrm>
          <a:prstGeom prst="wedgeRoundRectCallout">
            <a:avLst>
              <a:gd name="adj1" fmla="val -21613"/>
              <a:gd name="adj2" fmla="val 74983"/>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rgbClr val="604901"/>
                </a:solidFill>
                <a:latin typeface="Hiragino Kaku Gothic Std W8" panose="020B0800000000000000" pitchFamily="34" charset="-128"/>
                <a:ea typeface="Hiragino Kaku Gothic Std W8" panose="020B0800000000000000" pitchFamily="34" charset="-128"/>
                <a:cs typeface="Cascadia Code" panose="020B0609020000020004" pitchFamily="49" charset="0"/>
              </a:rPr>
              <a:t>お問い合わせ・</a:t>
            </a:r>
            <a:endParaRPr kumimoji="1" lang="en-US" altLang="ja-JP" sz="1200" dirty="0">
              <a:solidFill>
                <a:srgbClr val="604901"/>
              </a:solidFill>
              <a:latin typeface="Hiragino Kaku Gothic Std W8" panose="020B0800000000000000" pitchFamily="34" charset="-128"/>
              <a:ea typeface="Hiragino Kaku Gothic Std W8" panose="020B0800000000000000" pitchFamily="34" charset="-128"/>
              <a:cs typeface="Cascadia Code" panose="020B0609020000020004" pitchFamily="49" charset="0"/>
            </a:endParaRPr>
          </a:p>
          <a:p>
            <a:pPr algn="ctr"/>
            <a:r>
              <a:rPr kumimoji="1" lang="ja-JP" altLang="en-US" sz="1200" dirty="0">
                <a:solidFill>
                  <a:srgbClr val="604901"/>
                </a:solidFill>
                <a:latin typeface="Hiragino Kaku Gothic Std W8" panose="020B0800000000000000" pitchFamily="34" charset="-128"/>
                <a:ea typeface="Hiragino Kaku Gothic Std W8" panose="020B0800000000000000" pitchFamily="34" charset="-128"/>
                <a:cs typeface="Cascadia Code" panose="020B0609020000020004" pitchFamily="49" charset="0"/>
              </a:rPr>
              <a:t>見学・体験</a:t>
            </a:r>
            <a:endParaRPr kumimoji="1" lang="en-US" altLang="ja-JP" sz="1200" dirty="0">
              <a:solidFill>
                <a:srgbClr val="604901"/>
              </a:solidFill>
              <a:latin typeface="Hiragino Kaku Gothic Std W8" panose="020B0800000000000000" pitchFamily="34" charset="-128"/>
              <a:ea typeface="Hiragino Kaku Gothic Std W8" panose="020B0800000000000000" pitchFamily="34" charset="-128"/>
              <a:cs typeface="Cascadia Code" panose="020B0609020000020004" pitchFamily="49" charset="0"/>
            </a:endParaRPr>
          </a:p>
          <a:p>
            <a:pPr algn="ctr"/>
            <a:r>
              <a:rPr kumimoji="1" lang="ja-JP" altLang="en-US" sz="1200" dirty="0">
                <a:solidFill>
                  <a:srgbClr val="604901"/>
                </a:solidFill>
                <a:latin typeface="Hiragino Kaku Gothic Std W8" panose="020B0800000000000000" pitchFamily="34" charset="-128"/>
                <a:ea typeface="Hiragino Kaku Gothic Std W8" panose="020B0800000000000000" pitchFamily="34" charset="-128"/>
                <a:cs typeface="Cascadia Code" panose="020B0609020000020004" pitchFamily="49" charset="0"/>
              </a:rPr>
              <a:t>おまちしています！</a:t>
            </a:r>
          </a:p>
        </p:txBody>
      </p:sp>
      <p:pic>
        <p:nvPicPr>
          <p:cNvPr id="50" name="Picture 2" descr="ダンボールのフリーテクスチャ（テクスチャ 紙の背景フリー画像）">
            <a:extLst>
              <a:ext uri="{FF2B5EF4-FFF2-40B4-BE49-F238E27FC236}">
                <a16:creationId xmlns:a16="http://schemas.microsoft.com/office/drawing/2014/main" id="{AB5520D6-FD52-624C-B7C2-02C96AB2D32C}"/>
              </a:ext>
            </a:extLst>
          </p:cNvPr>
          <p:cNvPicPr>
            <a:picLocks noChangeAspect="1" noChangeArrowheads="1"/>
          </p:cNvPicPr>
          <p:nvPr/>
        </p:nvPicPr>
        <p:blipFill>
          <a:blip r:embed="rId6">
            <a:alphaModFix amt="36000"/>
            <a:extLst>
              <a:ext uri="{28A0092B-C50C-407E-A947-70E740481C1C}">
                <a14:useLocalDpi xmlns:a14="http://schemas.microsoft.com/office/drawing/2010/main" val="0"/>
              </a:ext>
            </a:extLst>
          </a:blip>
          <a:srcRect/>
          <a:stretch>
            <a:fillRect/>
          </a:stretch>
        </p:blipFill>
        <p:spPr bwMode="auto">
          <a:xfrm>
            <a:off x="221833" y="2548107"/>
            <a:ext cx="4588145" cy="2212140"/>
          </a:xfrm>
          <a:prstGeom prst="rect">
            <a:avLst/>
          </a:prstGeom>
          <a:noFill/>
          <a:extLst>
            <a:ext uri="{909E8E84-426E-40DD-AFC4-6F175D3DCCD1}">
              <a14:hiddenFill xmlns:a14="http://schemas.microsoft.com/office/drawing/2010/main">
                <a:solidFill>
                  <a:srgbClr val="FFFFFF"/>
                </a:solidFill>
              </a14:hiddenFill>
            </a:ext>
          </a:extLst>
        </p:spPr>
      </p:pic>
      <p:pic>
        <p:nvPicPr>
          <p:cNvPr id="49" name="図 48">
            <a:extLst>
              <a:ext uri="{FF2B5EF4-FFF2-40B4-BE49-F238E27FC236}">
                <a16:creationId xmlns:a16="http://schemas.microsoft.com/office/drawing/2014/main" id="{550F73DF-1BDB-5446-B90F-EB6FB8F44E88}"/>
              </a:ext>
            </a:extLst>
          </p:cNvPr>
          <p:cNvPicPr>
            <a:picLocks noChangeAspect="1"/>
          </p:cNvPicPr>
          <p:nvPr/>
        </p:nvPicPr>
        <p:blipFill rotWithShape="1">
          <a:blip r:embed="rId7"/>
          <a:srcRect t="15200" r="7805" b="12903"/>
          <a:stretch/>
        </p:blipFill>
        <p:spPr>
          <a:xfrm>
            <a:off x="5999663" y="9105926"/>
            <a:ext cx="1520169" cy="1580657"/>
          </a:xfrm>
          <a:prstGeom prst="rect">
            <a:avLst/>
          </a:prstGeom>
        </p:spPr>
      </p:pic>
      <p:pic>
        <p:nvPicPr>
          <p:cNvPr id="51" name="図 50">
            <a:extLst>
              <a:ext uri="{FF2B5EF4-FFF2-40B4-BE49-F238E27FC236}">
                <a16:creationId xmlns:a16="http://schemas.microsoft.com/office/drawing/2014/main" id="{67820847-C49E-1848-90CE-55F435A29AB8}"/>
              </a:ext>
            </a:extLst>
          </p:cNvPr>
          <p:cNvPicPr>
            <a:picLocks noChangeAspect="1"/>
          </p:cNvPicPr>
          <p:nvPr/>
        </p:nvPicPr>
        <p:blipFill rotWithShape="1">
          <a:blip r:embed="rId8"/>
          <a:srcRect t="6328" r="7244" b="10792"/>
          <a:stretch/>
        </p:blipFill>
        <p:spPr>
          <a:xfrm>
            <a:off x="900381" y="4947909"/>
            <a:ext cx="1688224" cy="2011289"/>
          </a:xfrm>
          <a:prstGeom prst="rect">
            <a:avLst/>
          </a:prstGeom>
        </p:spPr>
      </p:pic>
      <p:pic>
        <p:nvPicPr>
          <p:cNvPr id="2" name="図 1">
            <a:extLst>
              <a:ext uri="{FF2B5EF4-FFF2-40B4-BE49-F238E27FC236}">
                <a16:creationId xmlns:a16="http://schemas.microsoft.com/office/drawing/2014/main" id="{B76C215F-D70B-EC40-843F-F6FCC0D44BD5}"/>
              </a:ext>
            </a:extLst>
          </p:cNvPr>
          <p:cNvPicPr>
            <a:picLocks noChangeAspect="1"/>
          </p:cNvPicPr>
          <p:nvPr/>
        </p:nvPicPr>
        <p:blipFill>
          <a:blip r:embed="rId9"/>
          <a:stretch>
            <a:fillRect/>
          </a:stretch>
        </p:blipFill>
        <p:spPr>
          <a:xfrm>
            <a:off x="2515906" y="4815684"/>
            <a:ext cx="5000100" cy="3537382"/>
          </a:xfrm>
          <a:prstGeom prst="rect">
            <a:avLst/>
          </a:prstGeom>
        </p:spPr>
      </p:pic>
      <p:grpSp>
        <p:nvGrpSpPr>
          <p:cNvPr id="19" name="グループ化 18">
            <a:extLst>
              <a:ext uri="{FF2B5EF4-FFF2-40B4-BE49-F238E27FC236}">
                <a16:creationId xmlns:a16="http://schemas.microsoft.com/office/drawing/2014/main" id="{0348002F-0C0D-49FD-2F0B-DC789BF9B9A0}"/>
              </a:ext>
            </a:extLst>
          </p:cNvPr>
          <p:cNvGrpSpPr/>
          <p:nvPr/>
        </p:nvGrpSpPr>
        <p:grpSpPr>
          <a:xfrm>
            <a:off x="3359038" y="4800637"/>
            <a:ext cx="3313836" cy="765607"/>
            <a:chOff x="-167969" y="3186066"/>
            <a:chExt cx="4064213" cy="993759"/>
          </a:xfrm>
        </p:grpSpPr>
        <p:pic>
          <p:nvPicPr>
            <p:cNvPr id="21" name="図 20">
              <a:extLst>
                <a:ext uri="{FF2B5EF4-FFF2-40B4-BE49-F238E27FC236}">
                  <a16:creationId xmlns:a16="http://schemas.microsoft.com/office/drawing/2014/main" id="{D8FF0EB0-F7CB-116F-FADB-8860DE9A11A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7969" y="3376706"/>
              <a:ext cx="708011" cy="708011"/>
            </a:xfrm>
            <a:prstGeom prst="rect">
              <a:avLst/>
            </a:prstGeom>
          </p:spPr>
        </p:pic>
        <p:pic>
          <p:nvPicPr>
            <p:cNvPr id="22" name="図 21">
              <a:extLst>
                <a:ext uri="{FF2B5EF4-FFF2-40B4-BE49-F238E27FC236}">
                  <a16:creationId xmlns:a16="http://schemas.microsoft.com/office/drawing/2014/main" id="{35F0BA18-A21F-E7C0-8EE9-F8A212C38BC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69635" y="3449531"/>
              <a:ext cx="688155" cy="688155"/>
            </a:xfrm>
            <a:prstGeom prst="rect">
              <a:avLst/>
            </a:prstGeom>
          </p:spPr>
        </p:pic>
        <p:pic>
          <p:nvPicPr>
            <p:cNvPr id="23" name="図 22">
              <a:extLst>
                <a:ext uri="{FF2B5EF4-FFF2-40B4-BE49-F238E27FC236}">
                  <a16:creationId xmlns:a16="http://schemas.microsoft.com/office/drawing/2014/main" id="{65F6FF23-EB91-3FBD-F87B-3AD1D7012F1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3702" y="3189561"/>
              <a:ext cx="672968" cy="672968"/>
            </a:xfrm>
            <a:prstGeom prst="rect">
              <a:avLst/>
            </a:prstGeom>
          </p:spPr>
        </p:pic>
        <p:pic>
          <p:nvPicPr>
            <p:cNvPr id="24" name="図 23">
              <a:extLst>
                <a:ext uri="{FF2B5EF4-FFF2-40B4-BE49-F238E27FC236}">
                  <a16:creationId xmlns:a16="http://schemas.microsoft.com/office/drawing/2014/main" id="{283F9B90-1E31-2324-B18B-8FA31783336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89628" y="3186066"/>
              <a:ext cx="699117" cy="699118"/>
            </a:xfrm>
            <a:prstGeom prst="rect">
              <a:avLst/>
            </a:prstGeom>
          </p:spPr>
        </p:pic>
        <p:pic>
          <p:nvPicPr>
            <p:cNvPr id="25" name="図 24">
              <a:extLst>
                <a:ext uri="{FF2B5EF4-FFF2-40B4-BE49-F238E27FC236}">
                  <a16:creationId xmlns:a16="http://schemas.microsoft.com/office/drawing/2014/main" id="{678B162C-B93D-8918-C258-A9C7CB302ED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560748" y="3480548"/>
              <a:ext cx="688643" cy="688642"/>
            </a:xfrm>
            <a:prstGeom prst="rect">
              <a:avLst/>
            </a:prstGeom>
          </p:spPr>
        </p:pic>
        <p:pic>
          <p:nvPicPr>
            <p:cNvPr id="27" name="図 26">
              <a:extLst>
                <a:ext uri="{FF2B5EF4-FFF2-40B4-BE49-F238E27FC236}">
                  <a16:creationId xmlns:a16="http://schemas.microsoft.com/office/drawing/2014/main" id="{1F53ADF7-28C4-BB0C-AB4B-5FE4DCAB2DD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225443" y="3207084"/>
              <a:ext cx="670801" cy="670801"/>
            </a:xfrm>
            <a:prstGeom prst="rect">
              <a:avLst/>
            </a:prstGeom>
          </p:spPr>
        </p:pic>
        <p:sp>
          <p:nvSpPr>
            <p:cNvPr id="29" name="正方形/長方形 28">
              <a:extLst>
                <a:ext uri="{FF2B5EF4-FFF2-40B4-BE49-F238E27FC236}">
                  <a16:creationId xmlns:a16="http://schemas.microsoft.com/office/drawing/2014/main" id="{ED25A010-5A03-F406-1986-EC4A5103A22E}"/>
                </a:ext>
              </a:extLst>
            </p:cNvPr>
            <p:cNvSpPr/>
            <p:nvPr/>
          </p:nvSpPr>
          <p:spPr>
            <a:xfrm>
              <a:off x="533390" y="3219453"/>
              <a:ext cx="616491" cy="665734"/>
            </a:xfrm>
            <a:prstGeom prst="rect">
              <a:avLst/>
            </a:prstGeom>
          </p:spPr>
          <p:txBody>
            <a:bodyPr wrap="none">
              <a:spAutoFit/>
            </a:bodyPr>
            <a:lstStyle/>
            <a:p>
              <a:r>
                <a:rPr lang="ja-JP" altLang="en-US" sz="2400" b="1">
                  <a:ln w="12700">
                    <a:solidFill>
                      <a:schemeClr val="accent5"/>
                    </a:solidFill>
                    <a:prstDash val="solid"/>
                  </a:ln>
                  <a:pattFill prst="ltDnDiag">
                    <a:fgClr>
                      <a:schemeClr val="accent5">
                        <a:lumMod val="60000"/>
                        <a:lumOff val="40000"/>
                      </a:schemeClr>
                    </a:fgClr>
                    <a:bgClr>
                      <a:schemeClr val="bg1"/>
                    </a:bgClr>
                  </a:pattFill>
                  <a:ea typeface="Hiragino Maru Gothic Pro W4" panose="020F0400000000000000" pitchFamily="34" charset="-128"/>
                </a:rPr>
                <a:t>販</a:t>
              </a:r>
              <a:endParaRPr lang="ja-JP" altLang="en-US" dirty="0"/>
            </a:p>
          </p:txBody>
        </p:sp>
        <p:sp>
          <p:nvSpPr>
            <p:cNvPr id="30" name="正方形/長方形 29">
              <a:extLst>
                <a:ext uri="{FF2B5EF4-FFF2-40B4-BE49-F238E27FC236}">
                  <a16:creationId xmlns:a16="http://schemas.microsoft.com/office/drawing/2014/main" id="{30A223D9-2612-39E1-0B42-E16B77A7332C}"/>
                </a:ext>
              </a:extLst>
            </p:cNvPr>
            <p:cNvSpPr/>
            <p:nvPr/>
          </p:nvSpPr>
          <p:spPr>
            <a:xfrm>
              <a:off x="1198358" y="3514091"/>
              <a:ext cx="616491" cy="665734"/>
            </a:xfrm>
            <a:prstGeom prst="rect">
              <a:avLst/>
            </a:prstGeom>
          </p:spPr>
          <p:txBody>
            <a:bodyPr wrap="none">
              <a:spAutoFit/>
            </a:bodyPr>
            <a:lstStyle/>
            <a:p>
              <a:r>
                <a:rPr lang="ja-JP" altLang="en-US" sz="2400" b="1">
                  <a:ln w="12700">
                    <a:solidFill>
                      <a:schemeClr val="accent5"/>
                    </a:solidFill>
                    <a:prstDash val="solid"/>
                  </a:ln>
                  <a:pattFill prst="ltDnDiag">
                    <a:fgClr>
                      <a:schemeClr val="accent5">
                        <a:lumMod val="60000"/>
                        <a:lumOff val="40000"/>
                      </a:schemeClr>
                    </a:fgClr>
                    <a:bgClr>
                      <a:schemeClr val="bg1"/>
                    </a:bgClr>
                  </a:pattFill>
                  <a:ea typeface="Hiragino Maru Gothic Pro W4" panose="020F0400000000000000" pitchFamily="34" charset="-128"/>
                </a:rPr>
                <a:t>先</a:t>
              </a:r>
              <a:endParaRPr lang="ja-JP" altLang="en-US" dirty="0"/>
            </a:p>
          </p:txBody>
        </p:sp>
        <p:sp>
          <p:nvSpPr>
            <p:cNvPr id="32" name="正方形/長方形 31">
              <a:extLst>
                <a:ext uri="{FF2B5EF4-FFF2-40B4-BE49-F238E27FC236}">
                  <a16:creationId xmlns:a16="http://schemas.microsoft.com/office/drawing/2014/main" id="{BFA1F2EC-AC61-BDB0-91F4-D009A11A09E2}"/>
                </a:ext>
              </a:extLst>
            </p:cNvPr>
            <p:cNvSpPr/>
            <p:nvPr/>
          </p:nvSpPr>
          <p:spPr>
            <a:xfrm>
              <a:off x="2552955" y="3492551"/>
              <a:ext cx="184731" cy="401007"/>
            </a:xfrm>
            <a:prstGeom prst="rect">
              <a:avLst/>
            </a:prstGeom>
          </p:spPr>
          <p:txBody>
            <a:bodyPr wrap="none">
              <a:spAutoFit/>
            </a:bodyPr>
            <a:lstStyle/>
            <a:p>
              <a:endParaRPr lang="ja-JP" altLang="en-US" dirty="0"/>
            </a:p>
          </p:txBody>
        </p:sp>
        <p:sp>
          <p:nvSpPr>
            <p:cNvPr id="33" name="正方形/長方形 32">
              <a:extLst>
                <a:ext uri="{FF2B5EF4-FFF2-40B4-BE49-F238E27FC236}">
                  <a16:creationId xmlns:a16="http://schemas.microsoft.com/office/drawing/2014/main" id="{583C9ADD-6C6C-0F57-B864-7A4A22A8713B}"/>
                </a:ext>
              </a:extLst>
            </p:cNvPr>
            <p:cNvSpPr/>
            <p:nvPr/>
          </p:nvSpPr>
          <p:spPr>
            <a:xfrm>
              <a:off x="1920034" y="3254143"/>
              <a:ext cx="492443" cy="461666"/>
            </a:xfrm>
            <a:prstGeom prst="rect">
              <a:avLst/>
            </a:prstGeom>
          </p:spPr>
          <p:txBody>
            <a:bodyPr wrap="none">
              <a:spAutoFit/>
            </a:bodyPr>
            <a:lstStyle/>
            <a:p>
              <a:r>
                <a:rPr lang="ja-JP" altLang="en-US" sz="2400" b="1" dirty="0">
                  <a:ln w="12700">
                    <a:solidFill>
                      <a:schemeClr val="accent5"/>
                    </a:solidFill>
                    <a:prstDash val="solid"/>
                  </a:ln>
                  <a:pattFill prst="ltDnDiag">
                    <a:fgClr>
                      <a:schemeClr val="accent5">
                        <a:lumMod val="60000"/>
                        <a:lumOff val="40000"/>
                      </a:schemeClr>
                    </a:fgClr>
                    <a:bgClr>
                      <a:schemeClr val="bg1"/>
                    </a:bgClr>
                  </a:pattFill>
                  <a:ea typeface="Hiragino Maru Gothic Pro W4" panose="020F0400000000000000" pitchFamily="34" charset="-128"/>
                </a:rPr>
                <a:t>募</a:t>
              </a:r>
              <a:endParaRPr lang="ja-JP" altLang="en-US" dirty="0"/>
            </a:p>
          </p:txBody>
        </p:sp>
        <p:sp>
          <p:nvSpPr>
            <p:cNvPr id="35" name="正方形/長方形 34">
              <a:extLst>
                <a:ext uri="{FF2B5EF4-FFF2-40B4-BE49-F238E27FC236}">
                  <a16:creationId xmlns:a16="http://schemas.microsoft.com/office/drawing/2014/main" id="{D9BE4994-698E-D224-674E-C0F99E041398}"/>
                </a:ext>
              </a:extLst>
            </p:cNvPr>
            <p:cNvSpPr/>
            <p:nvPr/>
          </p:nvSpPr>
          <p:spPr>
            <a:xfrm>
              <a:off x="2579993" y="3519050"/>
              <a:ext cx="492443" cy="461667"/>
            </a:xfrm>
            <a:prstGeom prst="rect">
              <a:avLst/>
            </a:prstGeom>
          </p:spPr>
          <p:txBody>
            <a:bodyPr wrap="none">
              <a:spAutoFit/>
            </a:bodyPr>
            <a:lstStyle/>
            <a:p>
              <a:r>
                <a:rPr lang="ja-JP" altLang="en-US" sz="2400" b="1" dirty="0">
                  <a:ln w="12700">
                    <a:solidFill>
                      <a:schemeClr val="accent5"/>
                    </a:solidFill>
                    <a:prstDash val="solid"/>
                  </a:ln>
                  <a:pattFill prst="ltDnDiag">
                    <a:fgClr>
                      <a:schemeClr val="accent5">
                        <a:lumMod val="60000"/>
                        <a:lumOff val="40000"/>
                      </a:schemeClr>
                    </a:fgClr>
                    <a:bgClr>
                      <a:schemeClr val="bg1"/>
                    </a:bgClr>
                  </a:pattFill>
                  <a:ea typeface="Hiragino Maru Gothic Pro W4" panose="020F0400000000000000" pitchFamily="34" charset="-128"/>
                </a:rPr>
                <a:t>集</a:t>
              </a:r>
              <a:endParaRPr lang="ja-JP" altLang="en-US" dirty="0"/>
            </a:p>
          </p:txBody>
        </p:sp>
        <p:sp>
          <p:nvSpPr>
            <p:cNvPr id="36" name="正方形/長方形 35">
              <a:extLst>
                <a:ext uri="{FF2B5EF4-FFF2-40B4-BE49-F238E27FC236}">
                  <a16:creationId xmlns:a16="http://schemas.microsoft.com/office/drawing/2014/main" id="{079A0BE2-5E26-E1DC-687F-5A1884A5C573}"/>
                </a:ext>
              </a:extLst>
            </p:cNvPr>
            <p:cNvSpPr/>
            <p:nvPr/>
          </p:nvSpPr>
          <p:spPr>
            <a:xfrm>
              <a:off x="3245286" y="3241630"/>
              <a:ext cx="492443" cy="461667"/>
            </a:xfrm>
            <a:prstGeom prst="rect">
              <a:avLst/>
            </a:prstGeom>
          </p:spPr>
          <p:txBody>
            <a:bodyPr wrap="none">
              <a:spAutoFit/>
            </a:bodyPr>
            <a:lstStyle/>
            <a:p>
              <a:r>
                <a:rPr lang="ja-JP" altLang="en-US" sz="2400" b="1" dirty="0">
                  <a:ln w="12700">
                    <a:solidFill>
                      <a:schemeClr val="accent5"/>
                    </a:solidFill>
                    <a:prstDash val="solid"/>
                  </a:ln>
                  <a:pattFill prst="ltDnDiag">
                    <a:fgClr>
                      <a:schemeClr val="accent5">
                        <a:lumMod val="60000"/>
                        <a:lumOff val="40000"/>
                      </a:schemeClr>
                    </a:fgClr>
                    <a:bgClr>
                      <a:schemeClr val="bg1"/>
                    </a:bgClr>
                  </a:pattFill>
                  <a:ea typeface="Hiragino Maru Gothic Pro W4" panose="020F0400000000000000" pitchFamily="34" charset="-128"/>
                </a:rPr>
                <a:t>中</a:t>
              </a:r>
              <a:endParaRPr lang="en-US" altLang="ja-JP" sz="2400" b="1" dirty="0">
                <a:ln w="12700">
                  <a:solidFill>
                    <a:schemeClr val="accent5"/>
                  </a:solidFill>
                  <a:prstDash val="solid"/>
                </a:ln>
                <a:pattFill prst="ltDnDiag">
                  <a:fgClr>
                    <a:schemeClr val="accent5">
                      <a:lumMod val="60000"/>
                      <a:lumOff val="40000"/>
                    </a:schemeClr>
                  </a:fgClr>
                  <a:bgClr>
                    <a:schemeClr val="bg1"/>
                  </a:bgClr>
                </a:pattFill>
                <a:ea typeface="Hiragino Maru Gothic Pro W4" panose="020F0400000000000000" pitchFamily="34" charset="-128"/>
              </a:endParaRPr>
            </a:p>
          </p:txBody>
        </p:sp>
        <p:sp>
          <p:nvSpPr>
            <p:cNvPr id="37" name="正方形/長方形 36">
              <a:extLst>
                <a:ext uri="{FF2B5EF4-FFF2-40B4-BE49-F238E27FC236}">
                  <a16:creationId xmlns:a16="http://schemas.microsoft.com/office/drawing/2014/main" id="{68D43131-ACD5-22B5-637F-45E37D50A9DD}"/>
                </a:ext>
              </a:extLst>
            </p:cNvPr>
            <p:cNvSpPr/>
            <p:nvPr/>
          </p:nvSpPr>
          <p:spPr>
            <a:xfrm>
              <a:off x="-150323" y="3418983"/>
              <a:ext cx="616491" cy="665734"/>
            </a:xfrm>
            <a:prstGeom prst="rect">
              <a:avLst/>
            </a:prstGeom>
          </p:spPr>
          <p:txBody>
            <a:bodyPr wrap="none">
              <a:spAutoFit/>
            </a:bodyPr>
            <a:lstStyle/>
            <a:p>
              <a:r>
                <a:rPr lang="ja-JP" altLang="en-US" sz="2400" b="1">
                  <a:ln w="12700">
                    <a:solidFill>
                      <a:schemeClr val="accent5"/>
                    </a:solidFill>
                    <a:prstDash val="solid"/>
                  </a:ln>
                  <a:pattFill prst="ltDnDiag">
                    <a:fgClr>
                      <a:schemeClr val="accent5">
                        <a:lumMod val="60000"/>
                        <a:lumOff val="40000"/>
                      </a:schemeClr>
                    </a:fgClr>
                    <a:bgClr>
                      <a:schemeClr val="bg1"/>
                    </a:bgClr>
                  </a:pattFill>
                  <a:ea typeface="Hiragino Maru Gothic Pro W4" panose="020F0400000000000000" pitchFamily="34" charset="-128"/>
                </a:rPr>
                <a:t>外</a:t>
              </a:r>
              <a:endParaRPr lang="ja-JP" altLang="en-US" dirty="0"/>
            </a:p>
          </p:txBody>
        </p:sp>
      </p:grpSp>
      <p:pic>
        <p:nvPicPr>
          <p:cNvPr id="4" name="図 3">
            <a:extLst>
              <a:ext uri="{FF2B5EF4-FFF2-40B4-BE49-F238E27FC236}">
                <a16:creationId xmlns:a16="http://schemas.microsoft.com/office/drawing/2014/main" id="{EDD66690-FF49-2A47-B51B-4DE02C591A17}"/>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8" r="4504" b="8739"/>
          <a:stretch/>
        </p:blipFill>
        <p:spPr>
          <a:xfrm>
            <a:off x="2726109" y="6791538"/>
            <a:ext cx="1660417" cy="1160275"/>
          </a:xfrm>
          <a:prstGeom prst="rect">
            <a:avLst/>
          </a:prstGeom>
        </p:spPr>
      </p:pic>
      <p:sp>
        <p:nvSpPr>
          <p:cNvPr id="38" name="正方形/長方形 37">
            <a:extLst>
              <a:ext uri="{FF2B5EF4-FFF2-40B4-BE49-F238E27FC236}">
                <a16:creationId xmlns:a16="http://schemas.microsoft.com/office/drawing/2014/main" id="{2C58C404-A064-414A-A6D0-4C080D55D3F2}"/>
              </a:ext>
            </a:extLst>
          </p:cNvPr>
          <p:cNvSpPr/>
          <p:nvPr/>
        </p:nvSpPr>
        <p:spPr>
          <a:xfrm>
            <a:off x="4478833" y="5568677"/>
            <a:ext cx="2695690" cy="2429031"/>
          </a:xfrm>
          <a:prstGeom prst="rect">
            <a:avLst/>
          </a:prstGeom>
          <a:solidFill>
            <a:srgbClr val="CCECFF">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936AC711-C236-A842-9D18-8E2A3E6758D3}"/>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1784" b="6049"/>
          <a:stretch/>
        </p:blipFill>
        <p:spPr>
          <a:xfrm>
            <a:off x="2726109" y="5554250"/>
            <a:ext cx="1640393" cy="1141335"/>
          </a:xfrm>
          <a:prstGeom prst="rect">
            <a:avLst/>
          </a:prstGeom>
        </p:spPr>
      </p:pic>
      <p:sp>
        <p:nvSpPr>
          <p:cNvPr id="48" name="テキスト ボックス 47">
            <a:extLst>
              <a:ext uri="{FF2B5EF4-FFF2-40B4-BE49-F238E27FC236}">
                <a16:creationId xmlns:a16="http://schemas.microsoft.com/office/drawing/2014/main" id="{F3173805-5054-8445-B0F3-7CD8C57F5966}"/>
              </a:ext>
            </a:extLst>
          </p:cNvPr>
          <p:cNvSpPr txBox="1"/>
          <p:nvPr/>
        </p:nvSpPr>
        <p:spPr>
          <a:xfrm>
            <a:off x="4508547" y="5625331"/>
            <a:ext cx="2679647" cy="2319418"/>
          </a:xfrm>
          <a:prstGeom prst="rect">
            <a:avLst/>
          </a:prstGeom>
          <a:noFill/>
        </p:spPr>
        <p:txBody>
          <a:bodyPr wrap="square" rtlCol="0">
            <a:spAutoFit/>
          </a:bodyPr>
          <a:lstStyle/>
          <a:p>
            <a:pPr>
              <a:lnSpc>
                <a:spcPct val="120000"/>
              </a:lnSpc>
            </a:pPr>
            <a:r>
              <a:rPr lang="ja-JP" altLang="en-US" sz="1400" dirty="0">
                <a:latin typeface="HG正楷書体-PRO" panose="03000600000000000000" pitchFamily="66" charset="-128"/>
                <a:ea typeface="HG正楷書体-PRO" panose="03000600000000000000" pitchFamily="66" charset="-128"/>
              </a:rPr>
              <a:t>エスプリドゥでは、私たちの</a:t>
            </a:r>
            <a:endParaRPr lang="en-US" altLang="ja-JP" sz="1400" dirty="0">
              <a:latin typeface="HG正楷書体-PRO" panose="03000600000000000000" pitchFamily="66" charset="-128"/>
              <a:ea typeface="HG正楷書体-PRO" panose="03000600000000000000" pitchFamily="66" charset="-128"/>
            </a:endParaRPr>
          </a:p>
          <a:p>
            <a:pPr>
              <a:lnSpc>
                <a:spcPct val="120000"/>
              </a:lnSpc>
            </a:pPr>
            <a:r>
              <a:rPr lang="ja-JP" altLang="en-US" sz="1400" dirty="0">
                <a:latin typeface="HG正楷書体-PRO" panose="03000600000000000000" pitchFamily="66" charset="-128"/>
                <a:ea typeface="HG正楷書体-PRO" panose="03000600000000000000" pitchFamily="66" charset="-128"/>
              </a:rPr>
              <a:t>活動をともに広げ、応援してくださる外部販売先を募集しています</a:t>
            </a:r>
            <a:r>
              <a:rPr lang="en-US" altLang="ja-JP" sz="1400" dirty="0">
                <a:latin typeface="HG正楷書体-PRO" panose="03000600000000000000" pitchFamily="66" charset="-128"/>
                <a:ea typeface="HG正楷書体-PRO" panose="03000600000000000000" pitchFamily="66" charset="-128"/>
              </a:rPr>
              <a:t>🍞</a:t>
            </a:r>
          </a:p>
          <a:p>
            <a:pPr>
              <a:lnSpc>
                <a:spcPct val="120000"/>
              </a:lnSpc>
            </a:pPr>
            <a:endParaRPr lang="en-US" altLang="ja-JP" sz="1000" dirty="0">
              <a:latin typeface="HG正楷書体-PRO" panose="03000600000000000000" pitchFamily="66" charset="-128"/>
              <a:ea typeface="HG正楷書体-PRO" panose="03000600000000000000" pitchFamily="66" charset="-128"/>
            </a:endParaRPr>
          </a:p>
          <a:p>
            <a:pPr>
              <a:lnSpc>
                <a:spcPct val="120000"/>
              </a:lnSpc>
            </a:pPr>
            <a:r>
              <a:rPr lang="ja-JP" altLang="en-US" sz="1400" dirty="0">
                <a:latin typeface="HG正楷書体-PRO" panose="03000600000000000000" pitchFamily="66" charset="-128"/>
                <a:ea typeface="HG正楷書体-PRO" panose="03000600000000000000" pitchFamily="66" charset="-128"/>
              </a:rPr>
              <a:t>近隣で開催されるイベントや、事業場内での出店も行います！</a:t>
            </a:r>
            <a:endParaRPr lang="en-US" altLang="ja-JP" sz="1400" dirty="0">
              <a:latin typeface="HG正楷書体-PRO" panose="03000600000000000000" pitchFamily="66" charset="-128"/>
              <a:ea typeface="HG正楷書体-PRO" panose="03000600000000000000" pitchFamily="66" charset="-128"/>
            </a:endParaRPr>
          </a:p>
          <a:p>
            <a:pPr>
              <a:lnSpc>
                <a:spcPct val="120000"/>
              </a:lnSpc>
            </a:pPr>
            <a:r>
              <a:rPr lang="ja-JP" altLang="en-US" sz="1400" dirty="0">
                <a:latin typeface="HG正楷書体-PRO" panose="03000600000000000000" pitchFamily="66" charset="-128"/>
                <a:ea typeface="HG正楷書体-PRO" panose="03000600000000000000" pitchFamily="66" charset="-128"/>
              </a:rPr>
              <a:t>くわしくはぜひお問い合わせくださいませ☺️</a:t>
            </a:r>
            <a:endParaRPr lang="en-US" altLang="ja-JP" sz="1400" dirty="0">
              <a:latin typeface="HG正楷書体-PRO" panose="03000600000000000000" pitchFamily="66" charset="-128"/>
              <a:ea typeface="HG正楷書体-PRO" panose="03000600000000000000" pitchFamily="66" charset="-128"/>
            </a:endParaRPr>
          </a:p>
        </p:txBody>
      </p:sp>
      <p:pic>
        <p:nvPicPr>
          <p:cNvPr id="26" name="図 25">
            <a:extLst>
              <a:ext uri="{FF2B5EF4-FFF2-40B4-BE49-F238E27FC236}">
                <a16:creationId xmlns:a16="http://schemas.microsoft.com/office/drawing/2014/main" id="{59C4F865-879B-3C48-9E49-B5DA2900B747}"/>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2398556">
            <a:off x="120523" y="4989600"/>
            <a:ext cx="1370308" cy="1027731"/>
          </a:xfrm>
          <a:prstGeom prst="rect">
            <a:avLst/>
          </a:prstGeom>
        </p:spPr>
      </p:pic>
      <p:pic>
        <p:nvPicPr>
          <p:cNvPr id="41" name="図 40">
            <a:extLst>
              <a:ext uri="{FF2B5EF4-FFF2-40B4-BE49-F238E27FC236}">
                <a16:creationId xmlns:a16="http://schemas.microsoft.com/office/drawing/2014/main" id="{D0CC9A7E-9A3C-3748-94BD-D9D6A1DE10EE}"/>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1473103">
            <a:off x="-11618" y="6049532"/>
            <a:ext cx="1179151" cy="884363"/>
          </a:xfrm>
          <a:prstGeom prst="rect">
            <a:avLst/>
          </a:prstGeom>
        </p:spPr>
      </p:pic>
    </p:spTree>
    <p:extLst>
      <p:ext uri="{BB962C8B-B14F-4D97-AF65-F5344CB8AC3E}">
        <p14:creationId xmlns:p14="http://schemas.microsoft.com/office/powerpoint/2010/main" val="4182860793"/>
      </p:ext>
    </p:extLst>
  </p:cSld>
  <p:clrMapOvr>
    <a:masterClrMapping/>
  </p:clrMapOvr>
</p:sld>
</file>

<file path=ppt/theme/theme1.xml><?xml version="1.0" encoding="utf-8"?>
<a:theme xmlns:a="http://schemas.openxmlformats.org/drawingml/2006/main" name="1_ガイド入りテンプレートサンプル20130531三木さん">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vert="eaVert" wrap="square" rtlCol="0">
        <a:spAutoFit/>
      </a:bodyPr>
      <a:lstStyle>
        <a:defPPr algn="l">
          <a:defRPr kumimoji="1" dirty="0"/>
        </a:defPPr>
      </a:lstStyle>
    </a:txDef>
  </a:objectDefaults>
  <a:extraClrSchemeLst/>
  <a:extLst>
    <a:ext uri="{05A4C25C-085E-4340-85A3-A5531E510DB2}">
      <thm15:themeFamily xmlns:thm15="http://schemas.microsoft.com/office/thememl/2012/main" name="5.potx" id="{3F8E5C06-014F-4A13-A3C7-E133BECAFD1E}" vid="{BD152B00-4CFD-4022-8208-530F7579D79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51</Template>
  <TotalTime>3975</TotalTime>
  <Words>1953</Words>
  <Application>Microsoft Office PowerPoint</Application>
  <PresentationFormat>ユーザー設定</PresentationFormat>
  <Paragraphs>139</Paragraphs>
  <Slides>2</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vt:i4>
      </vt:variant>
    </vt:vector>
  </HeadingPairs>
  <TitlesOfParts>
    <vt:vector size="14" baseType="lpstr">
      <vt:lpstr>HG正楷書体-PRO</vt:lpstr>
      <vt:lpstr>Hiragino Kaku Gothic Pro W3</vt:lpstr>
      <vt:lpstr>Hiragino Kaku Gothic Std W8</vt:lpstr>
      <vt:lpstr>Hiragino Maru Gothic Pro W4</vt:lpstr>
      <vt:lpstr>Hiragino Sans W4</vt:lpstr>
      <vt:lpstr>YuKyokasho Medium</vt:lpstr>
      <vt:lpstr>游ゴシック体</vt:lpstr>
      <vt:lpstr>Arial</vt:lpstr>
      <vt:lpstr>Calibri</vt:lpstr>
      <vt:lpstr>Calibri Light</vt:lpstr>
      <vt:lpstr>Century</vt:lpstr>
      <vt:lpstr>1_ガイド入りテンプレートサンプル20130531三木さん</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owner</cp:lastModifiedBy>
  <cp:revision>198</cp:revision>
  <cp:lastPrinted>2024-11-24T07:05:15Z</cp:lastPrinted>
  <dcterms:created xsi:type="dcterms:W3CDTF">2013-08-07T01:16:52Z</dcterms:created>
  <dcterms:modified xsi:type="dcterms:W3CDTF">2024-11-24T07:06:31Z</dcterms:modified>
</cp:coreProperties>
</file>